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0"/>
  </p:notesMasterIdLst>
  <p:sldIdLst>
    <p:sldId id="259" r:id="rId2"/>
    <p:sldId id="260" r:id="rId3"/>
    <p:sldId id="274" r:id="rId4"/>
    <p:sldId id="275" r:id="rId5"/>
    <p:sldId id="276" r:id="rId6"/>
    <p:sldId id="262" r:id="rId7"/>
    <p:sldId id="263" r:id="rId8"/>
    <p:sldId id="266" r:id="rId9"/>
    <p:sldId id="265" r:id="rId10"/>
    <p:sldId id="277" r:id="rId11"/>
    <p:sldId id="267" r:id="rId12"/>
    <p:sldId id="268" r:id="rId13"/>
    <p:sldId id="269" r:id="rId14"/>
    <p:sldId id="272" r:id="rId15"/>
    <p:sldId id="270" r:id="rId16"/>
    <p:sldId id="278" r:id="rId17"/>
    <p:sldId id="273" r:id="rId18"/>
    <p:sldId id="271" r:id="rId19"/>
  </p:sldIdLst>
  <p:sldSz cx="9144000" cy="6858000" type="screen4x3"/>
  <p:notesSz cx="6858000" cy="9144000"/>
  <p:defaultTextStyle>
    <a:defPPr>
      <a:defRPr lang="it-IT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3767"/>
    <a:srgbClr val="FFFFFF"/>
    <a:srgbClr val="0D497A"/>
    <a:srgbClr val="376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3" autoAdjust="0"/>
    <p:restoredTop sz="94660"/>
  </p:normalViewPr>
  <p:slideViewPr>
    <p:cSldViewPr snapToObjects="1">
      <p:cViewPr>
        <p:scale>
          <a:sx n="76" d="100"/>
          <a:sy n="76" d="100"/>
        </p:scale>
        <p:origin x="-1278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C6AA0F2-AE9A-4968-9C9F-38814E2D7D47}" type="datetimeFigureOut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9154A9-8029-41E5-8179-AD5167EA11EC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5990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Segnaposto note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13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4C798D92-F14A-4001-91E1-98F2F133DEDB}" type="slidenum">
              <a:rPr lang="it-IT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10"/>
          <p:cNvSpPr txBox="1">
            <a:spLocks noChangeArrowheads="1"/>
          </p:cNvSpPr>
          <p:nvPr/>
        </p:nvSpPr>
        <p:spPr bwMode="auto">
          <a:xfrm>
            <a:off x="7304088" y="92075"/>
            <a:ext cx="1670050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it-IT" sz="1000" b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DiSIA</a:t>
            </a:r>
          </a:p>
          <a:p>
            <a:pPr eaLnBrk="1" hangingPunct="1">
              <a:defRPr/>
            </a:pPr>
            <a:r>
              <a:rPr lang="it-IT" sz="8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DIPARTIMENTO DI</a:t>
            </a:r>
          </a:p>
          <a:p>
            <a:pPr eaLnBrk="1" hangingPunct="1">
              <a:defRPr/>
            </a:pPr>
            <a:r>
              <a:rPr lang="it-IT" sz="80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STATISTICA, INFORMATICA, APPLICAZIONI "G: PARENTI"</a:t>
            </a:r>
          </a:p>
        </p:txBody>
      </p:sp>
      <p:pic>
        <p:nvPicPr>
          <p:cNvPr id="5" name="Immagin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275"/>
          <a:stretch>
            <a:fillRect/>
          </a:stretch>
        </p:blipFill>
        <p:spPr bwMode="auto">
          <a:xfrm>
            <a:off x="0" y="908050"/>
            <a:ext cx="9144000" cy="593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magine 5" descr="header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796925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</p:pic>
      <p:sp>
        <p:nvSpPr>
          <p:cNvPr id="7" name="CasellaDiTesto 13"/>
          <p:cNvSpPr txBox="1">
            <a:spLocks noChangeArrowheads="1"/>
          </p:cNvSpPr>
          <p:nvPr/>
        </p:nvSpPr>
        <p:spPr bwMode="auto">
          <a:xfrm>
            <a:off x="7304088" y="77788"/>
            <a:ext cx="1670050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it-IT" sz="1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DiSIA</a:t>
            </a:r>
          </a:p>
          <a:p>
            <a:pPr eaLnBrk="1" hangingPunct="1">
              <a:defRPr/>
            </a:pPr>
            <a:r>
              <a:rPr lang="it-IT" sz="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DIPARTIMENTO DI</a:t>
            </a:r>
          </a:p>
          <a:p>
            <a:pPr eaLnBrk="1" hangingPunct="1">
              <a:defRPr/>
            </a:pPr>
            <a:r>
              <a:rPr lang="it-IT" sz="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STATISTICA, INFORMATICA, APPLICAZIONI "G: PARENTI"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27934" y="1988840"/>
            <a:ext cx="4427984" cy="1143000"/>
          </a:xfrm>
        </p:spPr>
        <p:txBody>
          <a:bodyPr/>
          <a:lstStyle>
            <a:lvl1pPr algn="r">
              <a:defRPr sz="3200" b="1">
                <a:solidFill>
                  <a:srgbClr val="3760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36096" y="4221088"/>
            <a:ext cx="3250704" cy="1296143"/>
          </a:xfrm>
        </p:spPr>
        <p:txBody>
          <a:bodyPr/>
          <a:lstStyle>
            <a:lvl1pPr marL="0" indent="0" algn="r">
              <a:buNone/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fld id="{50C6F0A5-F70A-43E9-A9DE-D968118F486E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4AB828B5-CAB6-4E1A-92C4-120053B4B6A7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6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C80BC-7131-45B6-A081-AA1744A1EB01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E95978-3FC3-4906-8D06-222B837BC421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277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ol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3AFA0-352F-427B-8C84-D91D38B0F682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0" y="174625"/>
            <a:ext cx="457200" cy="365125"/>
          </a:xfrm>
        </p:spPr>
        <p:txBody>
          <a:bodyPr/>
          <a:lstStyle>
            <a:lvl1pPr>
              <a:defRPr/>
            </a:lvl1pPr>
          </a:lstStyle>
          <a:p>
            <a:fld id="{F915116A-8DA5-40EC-A7D2-B1F702D5D450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4593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88CEA-33A2-410E-BCBA-C9B5F86737AD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C5B63F-D27B-473D-BB78-53E24319C7BF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8961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BCC65-2227-4286-B9DE-DC08C5EA4F79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B88CFF-9939-4C23-AB3F-CF90D44BE3F9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920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sche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36311" y="1210544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500141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2708920"/>
            <a:ext cx="3008313" cy="321305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E401F-8C65-4001-AD0B-041ED6859D74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973AEA-57DA-4219-B004-5D9C2B8156A2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6511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9096" y="5217169"/>
            <a:ext cx="5486400" cy="566738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A4851-14C0-422A-BD68-725EDBEA1C40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D31006-46C0-4C52-A5F7-E4DFF822E9D7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8265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C6C56-0448-4FC1-977D-F1CA9D10C26A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FF46D5-C93A-4062-81DF-A46CE9B3A498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322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08720"/>
            <a:ext cx="2057400" cy="5217443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08720"/>
            <a:ext cx="6019800" cy="5217443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5CF3-C7A7-4319-8E9B-FEB0E981FDB8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C5393-F782-41D8-A9E0-C29F71D5BDD5}" type="slidenum">
              <a:rPr lang="it-IT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80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magine 7" descr="salomon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64138"/>
            <a:ext cx="2163763" cy="169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796925"/>
            <a:ext cx="8229600" cy="76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8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773238"/>
            <a:ext cx="8229600" cy="435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195D6B7-56C3-4DDA-B50D-FB494A815A19}" type="datetime1">
              <a:rPr lang="it-IT"/>
              <a:pPr>
                <a:defRPr/>
              </a:pPr>
              <a:t>08/10/2013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grpSp>
        <p:nvGrpSpPr>
          <p:cNvPr id="1031" name="Gruppo 1"/>
          <p:cNvGrpSpPr>
            <a:grpSpLocks/>
          </p:cNvGrpSpPr>
          <p:nvPr/>
        </p:nvGrpSpPr>
        <p:grpSpPr bwMode="auto">
          <a:xfrm>
            <a:off x="0" y="0"/>
            <a:ext cx="9180513" cy="796925"/>
            <a:chOff x="0" y="0"/>
            <a:chExt cx="9180512" cy="796925"/>
          </a:xfrm>
        </p:grpSpPr>
        <p:pic>
          <p:nvPicPr>
            <p:cNvPr id="1034" name="Immagine 6" descr="header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265" r="4713"/>
            <a:stretch>
              <a:fillRect/>
            </a:stretch>
          </p:blipFill>
          <p:spPr bwMode="auto">
            <a:xfrm>
              <a:off x="0" y="0"/>
              <a:ext cx="1190634" cy="796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5" name="Immagine 6" descr="header.png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713"/>
            <a:stretch>
              <a:fillRect/>
            </a:stretch>
          </p:blipFill>
          <p:spPr bwMode="auto">
            <a:xfrm>
              <a:off x="467544" y="0"/>
              <a:ext cx="8712968" cy="7969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3" name="CasellaDiTesto 9"/>
          <p:cNvSpPr txBox="1">
            <a:spLocks noChangeArrowheads="1"/>
          </p:cNvSpPr>
          <p:nvPr/>
        </p:nvSpPr>
        <p:spPr bwMode="auto">
          <a:xfrm>
            <a:off x="7304088" y="73025"/>
            <a:ext cx="1681162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it-IT" sz="10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DiSIA</a:t>
            </a:r>
          </a:p>
          <a:p>
            <a:pPr eaLnBrk="1" hangingPunct="1">
              <a:defRPr/>
            </a:pPr>
            <a:r>
              <a:rPr lang="it-IT" sz="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DIPARTIMENTO DI</a:t>
            </a:r>
          </a:p>
          <a:p>
            <a:pPr eaLnBrk="1" hangingPunct="1">
              <a:defRPr/>
            </a:pPr>
            <a:r>
              <a:rPr lang="it-IT" sz="800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STATISTICA, INFORMATICA, APPLICAZIONI "G: PARENTI"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0" y="1841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 b="1" i="1">
                <a:solidFill>
                  <a:schemeClr val="bg1"/>
                </a:solidFill>
              </a:defRPr>
            </a:lvl1pPr>
          </a:lstStyle>
          <a:p>
            <a:fld id="{05872B68-272D-4E3A-8D14-8FE25AD9ADB8}" type="slidenum">
              <a:rPr lang="it-IT"/>
              <a:pPr/>
              <a:t>‹N›</a:t>
            </a:fld>
            <a:r>
              <a:rPr lang="it-IT">
                <a:solidFill>
                  <a:srgbClr val="0E3767"/>
                </a:solidFill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37609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7609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7609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7609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37609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.podetti@disia.unifi.i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martelli@disia.unifi.it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arabasi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contenuto 4"/>
          <p:cNvSpPr>
            <a:spLocks noGrp="1"/>
          </p:cNvSpPr>
          <p:nvPr>
            <p:ph idx="1"/>
          </p:nvPr>
        </p:nvSpPr>
        <p:spPr>
          <a:xfrm>
            <a:off x="2411760" y="4005064"/>
            <a:ext cx="6275041" cy="2088232"/>
          </a:xfrm>
        </p:spPr>
        <p:txBody>
          <a:bodyPr/>
          <a:lstStyle/>
          <a:p>
            <a:pPr eaLnBrk="1" hangingPunct="1"/>
            <a:endParaRPr lang="it-IT" sz="1800" dirty="0" smtClean="0">
              <a:latin typeface="Arial" charset="0"/>
              <a:cs typeface="Arial" charset="0"/>
            </a:endParaRPr>
          </a:p>
          <a:p>
            <a:pPr eaLnBrk="1" hangingPunct="1"/>
            <a:endParaRPr lang="it-IT" sz="1800" dirty="0">
              <a:latin typeface="Arial" charset="0"/>
              <a:cs typeface="Arial" charset="0"/>
            </a:endParaRPr>
          </a:p>
          <a:p>
            <a:pPr eaLnBrk="1" hangingPunct="1"/>
            <a:r>
              <a:rPr lang="it-IT" sz="1800" dirty="0" smtClean="0">
                <a:latin typeface="Arial" charset="0"/>
                <a:cs typeface="Arial" charset="0"/>
              </a:rPr>
              <a:t>SILVIA PODETTI (</a:t>
            </a:r>
            <a:r>
              <a:rPr lang="it-IT" sz="1800" dirty="0" err="1" smtClean="0">
                <a:latin typeface="Arial" charset="0"/>
                <a:cs typeface="Arial" charset="0"/>
              </a:rPr>
              <a:t>DiSIA</a:t>
            </a:r>
            <a:r>
              <a:rPr lang="it-IT" sz="1800" dirty="0" smtClean="0">
                <a:latin typeface="Arial" charset="0"/>
                <a:cs typeface="Arial" charset="0"/>
              </a:rPr>
              <a:t>, Università di Firenze e c.MET05)</a:t>
            </a:r>
          </a:p>
          <a:p>
            <a:pPr eaLnBrk="1" hangingPunct="1"/>
            <a:r>
              <a:rPr lang="it-IT" sz="1800" dirty="0" smtClean="0">
                <a:latin typeface="Arial" charset="0"/>
                <a:cs typeface="Arial" charset="0"/>
                <a:hlinkClick r:id="rId3"/>
              </a:rPr>
              <a:t>s.podetti@disia.unifi.it</a:t>
            </a:r>
            <a:endParaRPr lang="it-IT" sz="1800" dirty="0" smtClean="0">
              <a:latin typeface="Arial" charset="0"/>
              <a:cs typeface="Arial" charset="0"/>
            </a:endParaRPr>
          </a:p>
          <a:p>
            <a:r>
              <a:rPr lang="it-IT" sz="1800" dirty="0">
                <a:latin typeface="Arial" charset="0"/>
                <a:cs typeface="Arial" charset="0"/>
              </a:rPr>
              <a:t>CRISTINA MARTELLI (</a:t>
            </a:r>
            <a:r>
              <a:rPr lang="it-IT" sz="1800" dirty="0" err="1">
                <a:latin typeface="Arial" charset="0"/>
                <a:cs typeface="Arial" charset="0"/>
              </a:rPr>
              <a:t>DiSIA</a:t>
            </a:r>
            <a:r>
              <a:rPr lang="it-IT" sz="1800" dirty="0">
                <a:latin typeface="Arial" charset="0"/>
                <a:cs typeface="Arial" charset="0"/>
              </a:rPr>
              <a:t>, Università di Firenze)</a:t>
            </a:r>
          </a:p>
          <a:p>
            <a:r>
              <a:rPr lang="it-IT" sz="1800" dirty="0" smtClean="0">
                <a:latin typeface="Arial" charset="0"/>
                <a:cs typeface="Arial" charset="0"/>
                <a:hlinkClick r:id="rId4"/>
              </a:rPr>
              <a:t>martelli@disia.unifi.it</a:t>
            </a:r>
            <a:endParaRPr lang="it-IT" sz="1800" dirty="0" smtClean="0">
              <a:latin typeface="Arial" charset="0"/>
              <a:cs typeface="Arial" charset="0"/>
            </a:endParaRPr>
          </a:p>
          <a:p>
            <a:endParaRPr lang="it-IT" sz="1800" dirty="0">
              <a:latin typeface="Arial" charset="0"/>
              <a:cs typeface="Arial" charset="0"/>
            </a:endParaRPr>
          </a:p>
          <a:p>
            <a:pPr eaLnBrk="1" hangingPunct="1"/>
            <a:endParaRPr lang="it-IT" sz="1800" dirty="0">
              <a:latin typeface="Arial" charset="0"/>
              <a:cs typeface="Arial" charset="0"/>
            </a:endParaRPr>
          </a:p>
        </p:txBody>
      </p:sp>
      <p:sp>
        <p:nvSpPr>
          <p:cNvPr id="12291" name="Titolo 2"/>
          <p:cNvSpPr>
            <a:spLocks noGrp="1"/>
          </p:cNvSpPr>
          <p:nvPr>
            <p:ph type="title"/>
          </p:nvPr>
        </p:nvSpPr>
        <p:spPr>
          <a:xfrm>
            <a:off x="539552" y="1723128"/>
            <a:ext cx="7992888" cy="1143000"/>
          </a:xfrm>
        </p:spPr>
        <p:txBody>
          <a:bodyPr/>
          <a:lstStyle/>
          <a:p>
            <a:pPr algn="ctr"/>
            <a:r>
              <a:rPr lang="it-IT" sz="2000" i="1" dirty="0" smtClean="0"/>
              <a:t/>
            </a:r>
            <a:br>
              <a:rPr lang="it-IT" sz="2000" i="1" dirty="0" smtClean="0"/>
            </a:br>
            <a:r>
              <a:rPr lang="it-IT" sz="2000" i="1" dirty="0"/>
              <a:t/>
            </a:r>
            <a:br>
              <a:rPr lang="it-IT" sz="2000" i="1" dirty="0"/>
            </a:br>
            <a:r>
              <a:rPr lang="it-IT" sz="2400" i="1" dirty="0" smtClean="0">
                <a:solidFill>
                  <a:srgbClr val="C00000"/>
                </a:solidFill>
              </a:rPr>
              <a:t>Reti </a:t>
            </a:r>
            <a:r>
              <a:rPr lang="it-IT" sz="2400" i="1" dirty="0">
                <a:solidFill>
                  <a:srgbClr val="C00000"/>
                </a:solidFill>
              </a:rPr>
              <a:t>informative evolutive sostenibili e complesse </a:t>
            </a:r>
            <a:br>
              <a:rPr lang="it-IT" sz="2400" i="1" dirty="0">
                <a:solidFill>
                  <a:srgbClr val="C00000"/>
                </a:solidFill>
              </a:rPr>
            </a:br>
            <a:r>
              <a:rPr lang="it-IT" sz="2400" i="1" dirty="0">
                <a:solidFill>
                  <a:srgbClr val="C00000"/>
                </a:solidFill>
              </a:rPr>
              <a:t>per lo sviluppo locale del </a:t>
            </a:r>
            <a:r>
              <a:rPr lang="it-IT" sz="2400" i="1" dirty="0" smtClean="0">
                <a:solidFill>
                  <a:srgbClr val="C00000"/>
                </a:solidFill>
              </a:rPr>
              <a:t>territorio:</a:t>
            </a:r>
            <a:r>
              <a:rPr lang="it-IT" sz="2400" i="1" dirty="0">
                <a:solidFill>
                  <a:srgbClr val="C00000"/>
                </a:solidFill>
              </a:rPr>
              <a:t/>
            </a:r>
            <a:br>
              <a:rPr lang="it-IT" sz="2400" i="1" dirty="0">
                <a:solidFill>
                  <a:srgbClr val="C00000"/>
                </a:solidFill>
              </a:rPr>
            </a:br>
            <a:r>
              <a:rPr lang="it-IT" sz="2200" i="1" dirty="0">
                <a:solidFill>
                  <a:srgbClr val="C00000"/>
                </a:solidFill>
              </a:rPr>
              <a:t/>
            </a:r>
            <a:br>
              <a:rPr lang="it-IT" sz="2200" i="1" dirty="0">
                <a:solidFill>
                  <a:srgbClr val="C00000"/>
                </a:solidFill>
              </a:rPr>
            </a:br>
            <a:r>
              <a:rPr lang="it-IT" sz="2200" i="1" dirty="0" smtClean="0">
                <a:solidFill>
                  <a:srgbClr val="C00000"/>
                </a:solidFill>
              </a:rPr>
              <a:t>un </a:t>
            </a:r>
            <a:r>
              <a:rPr lang="it-IT" sz="2200" i="1" dirty="0">
                <a:solidFill>
                  <a:srgbClr val="C00000"/>
                </a:solidFill>
              </a:rPr>
              <a:t>approccio semantico alla costituzione di </a:t>
            </a:r>
            <a:br>
              <a:rPr lang="it-IT" sz="2200" i="1" dirty="0">
                <a:solidFill>
                  <a:srgbClr val="C00000"/>
                </a:solidFill>
              </a:rPr>
            </a:br>
            <a:r>
              <a:rPr lang="it-IT" sz="2200" i="1" dirty="0">
                <a:solidFill>
                  <a:srgbClr val="C00000"/>
                </a:solidFill>
              </a:rPr>
              <a:t>sistemi informativi statistici basati su fonti </a:t>
            </a:r>
            <a:r>
              <a:rPr lang="it-IT" sz="2200" i="1" dirty="0" smtClean="0">
                <a:solidFill>
                  <a:srgbClr val="C00000"/>
                </a:solidFill>
              </a:rPr>
              <a:t>amministrative</a:t>
            </a:r>
            <a:br>
              <a:rPr lang="it-IT" sz="2200" i="1" dirty="0" smtClean="0">
                <a:solidFill>
                  <a:srgbClr val="C00000"/>
                </a:solidFill>
              </a:rPr>
            </a:br>
            <a:r>
              <a:rPr lang="it-IT" sz="2200" i="1" dirty="0">
                <a:solidFill>
                  <a:srgbClr val="C00000"/>
                </a:solidFill>
              </a:rPr>
              <a:t/>
            </a:r>
            <a:br>
              <a:rPr lang="it-IT" sz="2200" i="1" dirty="0">
                <a:solidFill>
                  <a:srgbClr val="C00000"/>
                </a:solidFill>
              </a:rPr>
            </a:br>
            <a:r>
              <a:rPr lang="it-IT" sz="2200" dirty="0" smtClean="0">
                <a:solidFill>
                  <a:srgbClr val="C00000"/>
                </a:solidFill>
              </a:rPr>
              <a:t>Il caso dei SUAP toscani</a:t>
            </a:r>
            <a:r>
              <a:rPr lang="it-IT" sz="2200" i="1" dirty="0">
                <a:solidFill>
                  <a:srgbClr val="C00000"/>
                </a:solidFill>
              </a:rPr>
              <a:t/>
            </a:r>
            <a:br>
              <a:rPr lang="it-IT" sz="2200" i="1" dirty="0">
                <a:solidFill>
                  <a:srgbClr val="C00000"/>
                </a:solidFill>
              </a:rPr>
            </a:br>
            <a:endParaRPr lang="it-IT" sz="2200" i="1" dirty="0" smtClean="0">
              <a:solidFill>
                <a:srgbClr val="C00000"/>
              </a:solidFill>
              <a:latin typeface="Arial" charset="0"/>
              <a:cs typeface="Arial" charset="0"/>
            </a:endParaRPr>
          </a:p>
        </p:txBody>
      </p:sp>
      <p:sp>
        <p:nvSpPr>
          <p:cNvPr id="2" name="CasellaDiTesto 1"/>
          <p:cNvSpPr txBox="1"/>
          <p:nvPr/>
        </p:nvSpPr>
        <p:spPr>
          <a:xfrm>
            <a:off x="1043608" y="6180329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>
                <a:latin typeface="Arial" pitchFamily="34" charset="0"/>
                <a:cs typeface="Arial" pitchFamily="34" charset="0"/>
              </a:rPr>
              <a:t>Incontri di Artimino sullo Sviluppo Locale XXIII Ed. – Junior Session </a:t>
            </a:r>
            <a:endParaRPr lang="it-IT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4. IL FRAMEWORK TEORICO DI </a:t>
            </a:r>
            <a:r>
              <a:rPr lang="it-IT" dirty="0" smtClean="0"/>
              <a:t>RIFERIMENTO [2]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80098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ASSUNZIONI: </a:t>
            </a:r>
          </a:p>
          <a:p>
            <a:pPr marL="0" indent="0" algn="ctr">
              <a:buNone/>
            </a:pPr>
            <a:endParaRPr lang="it-IT" dirty="0" smtClean="0"/>
          </a:p>
          <a:p>
            <a:pPr algn="just"/>
            <a:r>
              <a:rPr lang="it-IT" dirty="0" smtClean="0"/>
              <a:t>TERRITORIO </a:t>
            </a:r>
            <a:r>
              <a:rPr lang="it-IT" dirty="0"/>
              <a:t>= sistema complesso di relazioni di interdipendenza organizzate tra attori diversi </a:t>
            </a:r>
            <a:r>
              <a:rPr lang="it-IT" dirty="0">
                <a:latin typeface="Calibri"/>
              </a:rPr>
              <a:t>→ </a:t>
            </a:r>
            <a:r>
              <a:rPr lang="it-IT" dirty="0"/>
              <a:t>Rete evolutiva complessa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RETE EVOLUTIVA COMPLESSA = sistema adattivo che deve avere la capacità di leggere e valutare i propri comportamenti e deve poter influire sulle proprie modalità di funzionamento a partire da ciò che ha appreso su se </a:t>
            </a:r>
            <a:r>
              <a:rPr lang="it-IT" dirty="0" smtClean="0"/>
              <a:t>stesso (tra gli altri, </a:t>
            </a:r>
            <a:r>
              <a:rPr lang="it-IT" dirty="0" err="1" smtClean="0"/>
              <a:t>Barabasi</a:t>
            </a:r>
            <a:r>
              <a:rPr lang="it-IT" dirty="0" smtClean="0"/>
              <a:t>, 2012, Vega-Redondo, 2007)</a:t>
            </a:r>
          </a:p>
          <a:p>
            <a:pPr marL="0" indent="0" algn="just">
              <a:buNone/>
            </a:pPr>
            <a:endParaRPr lang="it-IT" b="1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it-IT" b="1" dirty="0" smtClean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r>
              <a:rPr lang="it-IT" b="1" dirty="0" err="1" smtClean="0">
                <a:solidFill>
                  <a:srgbClr val="C00000"/>
                </a:solidFill>
              </a:rPr>
              <a:t>Def</a:t>
            </a:r>
            <a:r>
              <a:rPr lang="it-IT" b="1" dirty="0" smtClean="0">
                <a:solidFill>
                  <a:srgbClr val="C00000"/>
                </a:solidFill>
              </a:rPr>
              <a:t>. SISTEMA </a:t>
            </a:r>
            <a:r>
              <a:rPr lang="it-IT" b="1" dirty="0">
                <a:solidFill>
                  <a:srgbClr val="C00000"/>
                </a:solidFill>
              </a:rPr>
              <a:t>INFORMATIVO STATISTICO </a:t>
            </a:r>
            <a:r>
              <a:rPr lang="it-IT" dirty="0" smtClean="0"/>
              <a:t>= insieme </a:t>
            </a:r>
            <a:r>
              <a:rPr lang="it-IT" dirty="0"/>
              <a:t>di elementi semplici che interagiscono </a:t>
            </a:r>
            <a:r>
              <a:rPr lang="it-IT" b="1" dirty="0"/>
              <a:t>senza un controllo centrale </a:t>
            </a:r>
            <a:r>
              <a:rPr lang="it-IT" dirty="0"/>
              <a:t>e che presi nel loro insieme producono comportamenti sofisticati ed adattativi, al di là delle singole capacità di ognuno degli elementi o di piccoli gruppi di </a:t>
            </a:r>
            <a:r>
              <a:rPr lang="it-IT" dirty="0" smtClean="0"/>
              <a:t>essi</a:t>
            </a:r>
            <a:r>
              <a:rPr lang="it-IT" dirty="0"/>
              <a:t> </a:t>
            </a:r>
            <a:r>
              <a:rPr lang="it-IT" dirty="0" smtClean="0"/>
              <a:t>(Mitchell, 2008)</a:t>
            </a:r>
            <a:endParaRPr lang="it-IT" dirty="0">
              <a:solidFill>
                <a:srgbClr val="C00000"/>
              </a:solidFill>
            </a:endParaRPr>
          </a:p>
          <a:p>
            <a:pPr marL="0" indent="0" algn="just">
              <a:buNone/>
            </a:pPr>
            <a:endParaRPr lang="it-IT" i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it-IT" b="1" i="1" dirty="0">
              <a:solidFill>
                <a:srgbClr val="C00000"/>
              </a:solidFill>
            </a:endParaRP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4114902" y="4707112"/>
            <a:ext cx="900000" cy="54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73031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5. METODOLOGIA [1]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000" dirty="0"/>
              <a:t>A</a:t>
            </a:r>
            <a:r>
              <a:rPr lang="it-IT" sz="2000" dirty="0" smtClean="0"/>
              <a:t>ssunzione </a:t>
            </a:r>
            <a:r>
              <a:rPr lang="it-IT" sz="2000" dirty="0"/>
              <a:t>di un esplicito </a:t>
            </a:r>
            <a:r>
              <a:rPr lang="it-IT" sz="2000" b="1" dirty="0"/>
              <a:t>contesto linguistico unitario </a:t>
            </a:r>
            <a:r>
              <a:rPr lang="it-IT" sz="2000" dirty="0"/>
              <a:t>di riferimento che </a:t>
            </a:r>
            <a:r>
              <a:rPr lang="it-IT" sz="2000" dirty="0" smtClean="0"/>
              <a:t>sia </a:t>
            </a:r>
            <a:r>
              <a:rPr lang="it-IT" sz="2000" dirty="0"/>
              <a:t>comune a tutti gli attori a prescindere dalla loro dimensione e dal tipo di informazione che </a:t>
            </a:r>
            <a:r>
              <a:rPr lang="it-IT" sz="2000" dirty="0" smtClean="0"/>
              <a:t>gestiscono </a:t>
            </a:r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just">
              <a:buNone/>
            </a:pPr>
            <a:r>
              <a:rPr lang="it-IT" sz="2000" dirty="0">
                <a:latin typeface="Calibri"/>
              </a:rPr>
              <a:t>→</a:t>
            </a:r>
            <a:r>
              <a:rPr lang="it-IT" sz="2000" dirty="0" smtClean="0"/>
              <a:t> </a:t>
            </a:r>
            <a:r>
              <a:rPr lang="it-IT" sz="2000" b="1" dirty="0" smtClean="0"/>
              <a:t>Politica di omogeneità semantica </a:t>
            </a:r>
            <a:r>
              <a:rPr lang="it-IT" sz="2000" dirty="0" smtClean="0"/>
              <a:t>= condizione </a:t>
            </a:r>
            <a:r>
              <a:rPr lang="it-IT" sz="2000" dirty="0"/>
              <a:t>indispensabile e </a:t>
            </a:r>
            <a:r>
              <a:rPr lang="it-IT" sz="2000" dirty="0" smtClean="0"/>
              <a:t>preliminare che consente la </a:t>
            </a:r>
            <a:r>
              <a:rPr lang="it-IT" sz="2000" dirty="0"/>
              <a:t>formazione </a:t>
            </a:r>
            <a:r>
              <a:rPr lang="it-IT" sz="2000" dirty="0" smtClean="0"/>
              <a:t>di comportamenti </a:t>
            </a:r>
            <a:r>
              <a:rPr lang="it-IT" sz="2000" dirty="0"/>
              <a:t>di </a:t>
            </a:r>
            <a:r>
              <a:rPr lang="it-IT" sz="2000" dirty="0" smtClean="0"/>
              <a:t>rete (Albert e </a:t>
            </a:r>
            <a:r>
              <a:rPr lang="it-IT" sz="2000" dirty="0" err="1" smtClean="0"/>
              <a:t>Barabasi</a:t>
            </a:r>
            <a:r>
              <a:rPr lang="it-IT" sz="2000" dirty="0" smtClean="0"/>
              <a:t>, 2002, Martelli e Bellini, 2012)</a:t>
            </a:r>
            <a:endParaRPr lang="it-IT" sz="2000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000" dirty="0" smtClean="0"/>
              <a:t>Costruzione di un sistema informativo statistico basato sul </a:t>
            </a:r>
            <a:r>
              <a:rPr lang="it-IT" sz="2000" b="1" dirty="0" smtClean="0"/>
              <a:t>riuso di fonti amministrative </a:t>
            </a:r>
            <a:r>
              <a:rPr lang="it-IT" sz="2000" dirty="0" smtClean="0"/>
              <a:t>(uso </a:t>
            </a:r>
            <a:r>
              <a:rPr lang="it-IT" sz="2000" dirty="0"/>
              <a:t>degli archivi amministrativi a fini di produzione </a:t>
            </a:r>
            <a:r>
              <a:rPr lang="it-IT" sz="2000" dirty="0" smtClean="0"/>
              <a:t>statistica) (</a:t>
            </a:r>
            <a:r>
              <a:rPr lang="it-IT" sz="2000" dirty="0" err="1" smtClean="0"/>
              <a:t>Valne</a:t>
            </a:r>
            <a:r>
              <a:rPr lang="it-IT" sz="2000" dirty="0" smtClean="0"/>
              <a:t>, 2012, </a:t>
            </a:r>
            <a:r>
              <a:rPr lang="it-IT" sz="2000" dirty="0" err="1" smtClean="0"/>
              <a:t>Buzzigoli</a:t>
            </a:r>
            <a:r>
              <a:rPr lang="it-IT" sz="2000" dirty="0" smtClean="0"/>
              <a:t>, Innocenti e Martelli</a:t>
            </a:r>
            <a:r>
              <a:rPr lang="it-IT" sz="2000" i="1" dirty="0" smtClean="0"/>
              <a:t>, </a:t>
            </a:r>
            <a:r>
              <a:rPr lang="it-IT" sz="2000" dirty="0" smtClean="0"/>
              <a:t>2005)</a:t>
            </a:r>
            <a:r>
              <a:rPr lang="it-IT" sz="2000" b="1" dirty="0" smtClean="0"/>
              <a:t> </a:t>
            </a:r>
            <a:r>
              <a:rPr lang="it-IT" sz="2000" dirty="0" smtClean="0"/>
              <a:t>ad integrazione</a:t>
            </a:r>
            <a:r>
              <a:rPr lang="it-IT" sz="2000" b="1" dirty="0" smtClean="0"/>
              <a:t> </a:t>
            </a:r>
            <a:r>
              <a:rPr lang="it-IT" sz="2000" dirty="0" smtClean="0"/>
              <a:t>delle fonti della statistica economica ufficiale </a:t>
            </a:r>
            <a:r>
              <a:rPr lang="it-IT" sz="2000" dirty="0"/>
              <a:t>(</a:t>
            </a:r>
            <a:r>
              <a:rPr lang="it-IT" sz="2000" dirty="0" err="1"/>
              <a:t>Calzaroni</a:t>
            </a:r>
            <a:r>
              <a:rPr lang="it-IT" sz="2000" dirty="0"/>
              <a:t> e Contini, 2004) </a:t>
            </a:r>
            <a:endParaRPr lang="it-IT" sz="20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090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5. METODOLOGIA </a:t>
            </a:r>
            <a:r>
              <a:rPr lang="it-IT" dirty="0" smtClean="0"/>
              <a:t>[2]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91521"/>
          </a:xfrm>
        </p:spPr>
        <p:txBody>
          <a:bodyPr/>
          <a:lstStyle/>
          <a:p>
            <a:pPr marL="0" indent="0" algn="just">
              <a:buNone/>
            </a:pPr>
            <a:r>
              <a:rPr lang="it-IT" sz="2400" dirty="0" smtClean="0"/>
              <a:t>CONDIZIONI DI APPLICABILITA’: </a:t>
            </a:r>
          </a:p>
          <a:p>
            <a:pPr marL="0" indent="0" algn="just">
              <a:buNone/>
            </a:pPr>
            <a:endParaRPr lang="it-IT" sz="2400" dirty="0"/>
          </a:p>
          <a:p>
            <a:pPr algn="just">
              <a:buAutoNum type="arabicPeriod"/>
            </a:pPr>
            <a:r>
              <a:rPr lang="it-IT" sz="2400" dirty="0"/>
              <a:t>I</a:t>
            </a:r>
            <a:r>
              <a:rPr lang="it-IT" sz="2400" dirty="0" smtClean="0"/>
              <a:t> </a:t>
            </a:r>
            <a:r>
              <a:rPr lang="it-IT" sz="2400" b="1" dirty="0"/>
              <a:t>dati</a:t>
            </a:r>
            <a:r>
              <a:rPr lang="it-IT" sz="2400" dirty="0"/>
              <a:t> contenuti </a:t>
            </a:r>
            <a:r>
              <a:rPr lang="it-IT" sz="2400" dirty="0" smtClean="0"/>
              <a:t>negli archivi amministrativi devono essere </a:t>
            </a:r>
            <a:r>
              <a:rPr lang="it-IT" sz="2400" b="1" dirty="0" smtClean="0"/>
              <a:t>confrontabili</a:t>
            </a:r>
            <a:r>
              <a:rPr lang="it-IT" sz="2400" dirty="0" smtClean="0"/>
              <a:t> sia tra </a:t>
            </a:r>
            <a:r>
              <a:rPr lang="it-IT" sz="2400" dirty="0"/>
              <a:t>loro </a:t>
            </a:r>
            <a:r>
              <a:rPr lang="it-IT" sz="2400" dirty="0" smtClean="0"/>
              <a:t>sia con </a:t>
            </a:r>
            <a:r>
              <a:rPr lang="it-IT" sz="2400" dirty="0"/>
              <a:t>i dati “tradizionali” </a:t>
            </a:r>
            <a:r>
              <a:rPr lang="it-IT" sz="2400" dirty="0" smtClean="0"/>
              <a:t>della statistica;</a:t>
            </a:r>
          </a:p>
          <a:p>
            <a:pPr algn="just">
              <a:buAutoNum type="arabicPeriod"/>
            </a:pPr>
            <a:endParaRPr lang="it-IT" sz="2400" dirty="0"/>
          </a:p>
          <a:p>
            <a:pPr algn="just">
              <a:buAutoNum type="arabicPeriod"/>
            </a:pPr>
            <a:r>
              <a:rPr lang="it-IT" sz="2400" dirty="0"/>
              <a:t>L</a:t>
            </a:r>
            <a:r>
              <a:rPr lang="it-IT" sz="2400" dirty="0" smtClean="0"/>
              <a:t>’</a:t>
            </a:r>
            <a:r>
              <a:rPr lang="it-IT" sz="2400" b="1" dirty="0" smtClean="0"/>
              <a:t>omogeneità </a:t>
            </a:r>
            <a:r>
              <a:rPr lang="it-IT" sz="2400" b="1" dirty="0"/>
              <a:t>semantica </a:t>
            </a:r>
            <a:r>
              <a:rPr lang="it-IT" sz="2400" dirty="0" smtClean="0"/>
              <a:t>dev’essere </a:t>
            </a:r>
            <a:r>
              <a:rPr lang="it-IT" sz="2400" dirty="0"/>
              <a:t>estesa anche a concetti, definizioni e classificazioni il più possibile omogenei </a:t>
            </a:r>
            <a:r>
              <a:rPr lang="it-IT" sz="2400" b="1" dirty="0"/>
              <a:t>con</a:t>
            </a:r>
            <a:r>
              <a:rPr lang="it-IT" sz="2400" dirty="0"/>
              <a:t> quelli della </a:t>
            </a:r>
            <a:r>
              <a:rPr lang="it-IT" sz="2400" b="1" dirty="0"/>
              <a:t>statistica ufficiale</a:t>
            </a:r>
            <a:r>
              <a:rPr lang="it-IT" sz="2400" dirty="0" smtClean="0"/>
              <a:t>.</a:t>
            </a:r>
          </a:p>
          <a:p>
            <a:pPr marL="0" indent="0" algn="just">
              <a:buNone/>
            </a:pPr>
            <a:endParaRPr lang="it-IT" sz="2400" dirty="0" smtClean="0"/>
          </a:p>
          <a:p>
            <a:pPr marL="0" indent="0" algn="ctr">
              <a:buNone/>
            </a:pPr>
            <a:r>
              <a:rPr lang="it-IT" sz="2400" dirty="0" smtClean="0">
                <a:latin typeface="Calibri"/>
              </a:rPr>
              <a:t>→ </a:t>
            </a:r>
            <a:r>
              <a:rPr lang="it-IT" sz="2400" dirty="0" smtClean="0"/>
              <a:t>RETE INFORMATIVA STATISTICA SOSTENIBILE</a:t>
            </a:r>
            <a:endParaRPr lang="it-IT" sz="2400" dirty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16A-8DA5-40EC-A7D2-B1F702D5D450}" type="slidenum">
              <a:rPr lang="it-IT" smtClean="0"/>
              <a:pPr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571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APPLICAZIONE AL CASO DEI SUAP </a:t>
            </a:r>
            <a:r>
              <a:rPr lang="it-IT" dirty="0" smtClean="0"/>
              <a:t>TOSCANI [1]</a:t>
            </a:r>
            <a:endParaRPr lang="it-IT" i="1" dirty="0"/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464074"/>
          </a:xfrm>
        </p:spPr>
        <p:txBody>
          <a:bodyPr/>
          <a:lstStyle/>
          <a:p>
            <a:pPr marL="0" indent="0" algn="just">
              <a:buNone/>
            </a:pPr>
            <a:r>
              <a:rPr lang="it-IT" dirty="0" smtClean="0"/>
              <a:t>FONTI INFORMATIVE legate al mondo degli </a:t>
            </a:r>
            <a:r>
              <a:rPr lang="it-IT" b="1" dirty="0" smtClean="0"/>
              <a:t>eventi d’impresa</a:t>
            </a:r>
            <a:r>
              <a:rPr lang="it-IT" dirty="0" smtClean="0"/>
              <a:t>: </a:t>
            </a:r>
          </a:p>
          <a:p>
            <a:pPr marL="0" indent="0" algn="just">
              <a:buNone/>
            </a:pPr>
            <a:r>
              <a:rPr lang="it-IT" dirty="0" smtClean="0"/>
              <a:t>1] FONTI DI NATURA STATISTICA: Asia, </a:t>
            </a:r>
            <a:r>
              <a:rPr lang="it-IT" dirty="0" err="1" smtClean="0"/>
              <a:t>Movimprese</a:t>
            </a:r>
            <a:endParaRPr lang="it-IT" dirty="0" smtClean="0"/>
          </a:p>
          <a:p>
            <a:pPr marL="0" indent="0" algn="just">
              <a:buNone/>
            </a:pPr>
            <a:r>
              <a:rPr lang="it-IT" dirty="0" smtClean="0"/>
              <a:t>2] FONTI DI NATURA AMMINISTRATIVA: Registro Imprese, </a:t>
            </a:r>
            <a:r>
              <a:rPr lang="it-IT" b="1" dirty="0" smtClean="0"/>
              <a:t>SUAP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/>
            <a:r>
              <a:rPr lang="it-IT" dirty="0" smtClean="0"/>
              <a:t>Essendo i SUAP l’</a:t>
            </a:r>
            <a:r>
              <a:rPr lang="it-IT" b="1" dirty="0" smtClean="0"/>
              <a:t>archivio</a:t>
            </a:r>
            <a:r>
              <a:rPr lang="it-IT" dirty="0" smtClean="0"/>
              <a:t> (su base comunale) di tutti gli </a:t>
            </a:r>
            <a:r>
              <a:rPr lang="it-IT" b="1" dirty="0" smtClean="0"/>
              <a:t>adempimenti</a:t>
            </a:r>
            <a:r>
              <a:rPr lang="it-IT" dirty="0" smtClean="0"/>
              <a:t> di </a:t>
            </a:r>
            <a:r>
              <a:rPr lang="it-IT" b="1" dirty="0" smtClean="0"/>
              <a:t>natura amministrativa </a:t>
            </a:r>
            <a:r>
              <a:rPr lang="it-IT" dirty="0" smtClean="0"/>
              <a:t>legati alle </a:t>
            </a:r>
            <a:r>
              <a:rPr lang="it-IT" b="1" dirty="0" smtClean="0"/>
              <a:t>procedure autorizzative </a:t>
            </a:r>
            <a:r>
              <a:rPr lang="it-IT" dirty="0" smtClean="0"/>
              <a:t>inerenti il ciclo di vita economico-produttiva di un’</a:t>
            </a:r>
            <a:r>
              <a:rPr lang="it-IT" b="1" dirty="0" smtClean="0"/>
              <a:t>impresa</a:t>
            </a:r>
            <a:r>
              <a:rPr lang="it-IT" dirty="0" smtClean="0"/>
              <a:t>, si ritiene che l’integrazione in un sistema informativo statistico con le fonti della statistica ufficiale possa fornire informazioni aggiuntive e con un grado di dettaglio più «fine» in merito a tutti gli eventi connessi alla biografia di un’impresa in una prospettiva evolutiva</a:t>
            </a: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r>
              <a:rPr lang="it-IT" dirty="0" smtClean="0">
                <a:latin typeface="Calibri"/>
              </a:rPr>
              <a:t>→ </a:t>
            </a:r>
            <a:r>
              <a:rPr lang="it-IT" dirty="0"/>
              <a:t>I SUAP  rappresentano in prospettiva una </a:t>
            </a:r>
            <a:r>
              <a:rPr lang="it-IT" b="1" dirty="0"/>
              <a:t>fonte ideale di tipo corrente </a:t>
            </a:r>
            <a:r>
              <a:rPr lang="it-IT" dirty="0"/>
              <a:t>per essere informati su tutti gli eventi legati al ciclo di vita </a:t>
            </a:r>
            <a:r>
              <a:rPr lang="it-IT" dirty="0" smtClean="0"/>
              <a:t>economico-produttiva di un’impresa </a:t>
            </a:r>
            <a:r>
              <a:rPr lang="it-IT" dirty="0">
                <a:latin typeface="Calibri"/>
              </a:rPr>
              <a:t>→ </a:t>
            </a:r>
            <a:r>
              <a:rPr lang="it-IT" i="1" dirty="0" smtClean="0">
                <a:solidFill>
                  <a:srgbClr val="C00000"/>
                </a:solidFill>
              </a:rPr>
              <a:t>Perché?</a:t>
            </a:r>
            <a:endParaRPr lang="it-IT" i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840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6. APPLICAZIONE AL CASO DEI SUAP TOSCANI </a:t>
            </a:r>
            <a:r>
              <a:rPr lang="it-IT" dirty="0" smtClean="0"/>
              <a:t>[2]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591521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/>
              <a:t>Lo strumento dell’</a:t>
            </a:r>
            <a:r>
              <a:rPr lang="it-IT" b="1" dirty="0" smtClean="0">
                <a:solidFill>
                  <a:srgbClr val="FF0000"/>
                </a:solidFill>
              </a:rPr>
              <a:t>ENDOPROCEDIMENTO</a:t>
            </a:r>
            <a:r>
              <a:rPr lang="it-IT" dirty="0" smtClean="0"/>
              <a:t> = </a:t>
            </a:r>
          </a:p>
          <a:p>
            <a:pPr marL="0" indent="0" algn="ctr">
              <a:buNone/>
            </a:pPr>
            <a:r>
              <a:rPr lang="it-IT" b="1" dirty="0" smtClean="0"/>
              <a:t>nuova concettualizzazione </a:t>
            </a:r>
            <a:r>
              <a:rPr lang="it-IT" dirty="0" smtClean="0"/>
              <a:t>per </a:t>
            </a:r>
            <a:r>
              <a:rPr lang="it-IT" dirty="0"/>
              <a:t>la statistica </a:t>
            </a:r>
            <a:r>
              <a:rPr lang="it-IT" dirty="0" smtClean="0"/>
              <a:t>economica</a:t>
            </a:r>
          </a:p>
          <a:p>
            <a:pPr marL="0" indent="0" algn="ctr">
              <a:buNone/>
            </a:pPr>
            <a:endParaRPr lang="it-IT" dirty="0" smtClean="0"/>
          </a:p>
          <a:p>
            <a:pPr algn="just">
              <a:buFont typeface="Wingdings" pitchFamily="2" charset="2"/>
              <a:buChar char="§"/>
            </a:pPr>
            <a:r>
              <a:rPr lang="it-IT" dirty="0" smtClean="0"/>
              <a:t>A </a:t>
            </a:r>
            <a:r>
              <a:rPr lang="it-IT" dirty="0"/>
              <a:t>livello </a:t>
            </a:r>
            <a:r>
              <a:rPr lang="it-IT" dirty="0" smtClean="0"/>
              <a:t>amministrativo </a:t>
            </a:r>
            <a:r>
              <a:rPr lang="it-IT" dirty="0" smtClean="0">
                <a:latin typeface="Calibri"/>
              </a:rPr>
              <a:t>→ </a:t>
            </a:r>
            <a:r>
              <a:rPr lang="it-IT" dirty="0" smtClean="0"/>
              <a:t>modello </a:t>
            </a:r>
            <a:r>
              <a:rPr lang="it-IT" dirty="0"/>
              <a:t>di un procedimento interno ad un più ampio processo istituzionale denominato </a:t>
            </a:r>
            <a:r>
              <a:rPr lang="it-IT" i="1" dirty="0"/>
              <a:t>procedimento unico</a:t>
            </a:r>
            <a:r>
              <a:rPr lang="it-IT" dirty="0"/>
              <a:t> che si instaura tra l’utente </a:t>
            </a:r>
            <a:r>
              <a:rPr lang="it-IT" dirty="0" smtClean="0"/>
              <a:t>ed il SUAP </a:t>
            </a:r>
            <a:r>
              <a:rPr lang="it-IT" dirty="0"/>
              <a:t>(es. richiesta di concessione edilizia</a:t>
            </a:r>
            <a:r>
              <a:rPr lang="it-IT" dirty="0" smtClean="0"/>
              <a:t>)</a:t>
            </a:r>
          </a:p>
          <a:p>
            <a:pPr marL="0" indent="0" algn="just">
              <a:buNone/>
            </a:pPr>
            <a:r>
              <a:rPr lang="it-IT" dirty="0" smtClean="0"/>
              <a:t> </a:t>
            </a:r>
          </a:p>
          <a:p>
            <a:pPr algn="just">
              <a:buFont typeface="Wingdings" pitchFamily="2" charset="2"/>
              <a:buChar char="§"/>
            </a:pPr>
            <a:r>
              <a:rPr lang="it-IT" dirty="0"/>
              <a:t>O</a:t>
            </a:r>
            <a:r>
              <a:rPr lang="it-IT" dirty="0" smtClean="0"/>
              <a:t>ggetto </a:t>
            </a:r>
            <a:r>
              <a:rPr lang="it-IT" dirty="0"/>
              <a:t>che raccoglie l’insieme delle regole e degli strumenti necessari a realizzare un evento nell’ambito della biografia di </a:t>
            </a:r>
            <a:r>
              <a:rPr lang="it-IT" dirty="0" smtClean="0"/>
              <a:t>un’azienda </a:t>
            </a:r>
            <a:r>
              <a:rPr lang="it-IT" dirty="0" smtClean="0">
                <a:latin typeface="Calibri"/>
              </a:rPr>
              <a:t>→ </a:t>
            </a:r>
            <a:r>
              <a:rPr lang="it-IT" dirty="0" smtClean="0"/>
              <a:t>è lo </a:t>
            </a:r>
            <a:r>
              <a:rPr lang="it-IT" b="1" dirty="0" smtClean="0">
                <a:solidFill>
                  <a:srgbClr val="FF0000"/>
                </a:solidFill>
              </a:rPr>
              <a:t>strumento informativo </a:t>
            </a:r>
            <a:r>
              <a:rPr lang="it-IT" dirty="0" smtClean="0"/>
              <a:t>che in qualche modo è </a:t>
            </a:r>
            <a:r>
              <a:rPr lang="it-IT" b="1" dirty="0" smtClean="0">
                <a:solidFill>
                  <a:srgbClr val="FF0000"/>
                </a:solidFill>
              </a:rPr>
              <a:t>in grado di rappresentare l’intera filiera della vita di un’impresa</a:t>
            </a:r>
            <a:endParaRPr lang="it-IT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it-IT" dirty="0" smtClean="0"/>
          </a:p>
          <a:p>
            <a:pPr marL="0" indent="0" algn="just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14</a:t>
            </a:fld>
            <a:endParaRPr lang="it-IT"/>
          </a:p>
        </p:txBody>
      </p:sp>
      <p:pic>
        <p:nvPicPr>
          <p:cNvPr id="6" name="Immagine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5306124"/>
            <a:ext cx="2827020" cy="1068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90296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7</a:t>
            </a:r>
            <a:r>
              <a:rPr lang="it-IT" dirty="0"/>
              <a:t>. POTENZIALI IMPLICAZIONI DI </a:t>
            </a:r>
            <a:r>
              <a:rPr lang="it-IT" i="1" dirty="0"/>
              <a:t>POLICY </a:t>
            </a:r>
            <a:r>
              <a:rPr lang="it-IT" dirty="0"/>
              <a:t>PER LO SVILUPPO LOCALE DEL </a:t>
            </a:r>
            <a:r>
              <a:rPr lang="it-IT" dirty="0" smtClean="0"/>
              <a:t>TERRITORIO [1]</a:t>
            </a:r>
            <a:r>
              <a:rPr lang="it-IT" dirty="0"/>
              <a:t/>
            </a:r>
            <a:br>
              <a:rPr lang="it-IT" dirty="0"/>
            </a:b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691019" y="1844824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it-IT" sz="2000" dirty="0" smtClean="0"/>
              <a:t>VANTAGGI per la </a:t>
            </a:r>
            <a:r>
              <a:rPr lang="it-IT" sz="2000" i="1" dirty="0" smtClean="0"/>
              <a:t>policy</a:t>
            </a:r>
            <a:r>
              <a:rPr lang="it-IT" sz="2000" dirty="0"/>
              <a:t> </a:t>
            </a:r>
            <a:r>
              <a:rPr lang="it-IT" sz="2000" dirty="0" smtClean="0"/>
              <a:t>di </a:t>
            </a:r>
            <a:r>
              <a:rPr lang="it-IT" sz="2000" i="1" dirty="0" err="1" smtClean="0"/>
              <a:t>governance</a:t>
            </a:r>
            <a:r>
              <a:rPr lang="it-IT" sz="2000" dirty="0" smtClean="0"/>
              <a:t> territoriale</a:t>
            </a:r>
          </a:p>
          <a:p>
            <a:pPr marL="0" indent="0" algn="ctr">
              <a:buNone/>
            </a:pPr>
            <a:endParaRPr lang="it-IT" sz="2000" dirty="0" smtClean="0"/>
          </a:p>
          <a:p>
            <a:pPr marL="457200" indent="-457200" algn="just">
              <a:buAutoNum type="arabicPeriod"/>
            </a:pPr>
            <a:r>
              <a:rPr lang="it-IT" sz="2000" b="1" dirty="0" smtClean="0"/>
              <a:t>ampliamento</a:t>
            </a:r>
            <a:r>
              <a:rPr lang="it-IT" sz="2000" dirty="0" smtClean="0"/>
              <a:t> </a:t>
            </a:r>
            <a:r>
              <a:rPr lang="it-IT" sz="2000" dirty="0"/>
              <a:t>dei </a:t>
            </a:r>
            <a:r>
              <a:rPr lang="it-IT" sz="2000" b="1" dirty="0"/>
              <a:t>contenuti </a:t>
            </a:r>
            <a:r>
              <a:rPr lang="it-IT" sz="2000" b="1" dirty="0" smtClean="0"/>
              <a:t>informativi</a:t>
            </a:r>
            <a:r>
              <a:rPr lang="it-IT" sz="2000" dirty="0" smtClean="0"/>
              <a:t> del territorio</a:t>
            </a:r>
          </a:p>
          <a:p>
            <a:pPr marL="457200" indent="-457200" algn="just">
              <a:buAutoNum type="arabicPeriod"/>
            </a:pPr>
            <a:r>
              <a:rPr lang="it-IT" sz="2000" b="1" dirty="0" smtClean="0"/>
              <a:t>riduzione</a:t>
            </a:r>
            <a:r>
              <a:rPr lang="it-IT" sz="2000" dirty="0" smtClean="0"/>
              <a:t> </a:t>
            </a:r>
            <a:r>
              <a:rPr lang="it-IT" sz="2000" dirty="0"/>
              <a:t>dei </a:t>
            </a:r>
            <a:r>
              <a:rPr lang="it-IT" sz="2000" b="1" dirty="0"/>
              <a:t>costi</a:t>
            </a:r>
            <a:r>
              <a:rPr lang="it-IT" sz="2000" dirty="0"/>
              <a:t> di </a:t>
            </a:r>
            <a:r>
              <a:rPr lang="it-IT" sz="2000" b="1" dirty="0" smtClean="0"/>
              <a:t>produzione</a:t>
            </a:r>
            <a:r>
              <a:rPr lang="it-IT" sz="2000" dirty="0" smtClean="0"/>
              <a:t> delle </a:t>
            </a:r>
            <a:r>
              <a:rPr lang="it-IT" sz="2000" b="1" dirty="0" smtClean="0"/>
              <a:t>informazioni</a:t>
            </a:r>
            <a:r>
              <a:rPr lang="it-IT" sz="2000" dirty="0" smtClean="0"/>
              <a:t> (archivi amministrativi come alternativa alle indagini) </a:t>
            </a:r>
          </a:p>
          <a:p>
            <a:pPr marL="457200" indent="-457200" algn="just">
              <a:buAutoNum type="arabicPeriod"/>
            </a:pPr>
            <a:r>
              <a:rPr lang="it-IT" sz="2000" b="1" dirty="0" smtClean="0"/>
              <a:t>ampliamento</a:t>
            </a:r>
            <a:r>
              <a:rPr lang="it-IT" sz="2000" dirty="0" smtClean="0"/>
              <a:t> </a:t>
            </a:r>
            <a:r>
              <a:rPr lang="it-IT" sz="2000" dirty="0"/>
              <a:t>del </a:t>
            </a:r>
            <a:r>
              <a:rPr lang="it-IT" sz="2000" b="1" dirty="0"/>
              <a:t>dettaglio</a:t>
            </a:r>
            <a:r>
              <a:rPr lang="it-IT" sz="2000" dirty="0"/>
              <a:t> territoriale al quale vengono diffusi i dati (anche al di sotto del livello comunale)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729619" y="1845190"/>
            <a:ext cx="4038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it-IT" sz="2000" dirty="0" smtClean="0"/>
              <a:t>SVANTAGGI per la </a:t>
            </a:r>
            <a:r>
              <a:rPr lang="it-IT" sz="2000" i="1" dirty="0" smtClean="0"/>
              <a:t>policy</a:t>
            </a:r>
            <a:r>
              <a:rPr lang="it-IT" sz="2000" dirty="0"/>
              <a:t> </a:t>
            </a:r>
            <a:r>
              <a:rPr lang="it-IT" sz="2000" dirty="0" smtClean="0"/>
              <a:t>di </a:t>
            </a:r>
            <a:r>
              <a:rPr lang="it-IT" sz="2000" i="1" dirty="0" err="1"/>
              <a:t>governance</a:t>
            </a:r>
            <a:r>
              <a:rPr lang="it-IT" sz="2000" dirty="0"/>
              <a:t> territoriale</a:t>
            </a:r>
            <a:endParaRPr lang="it-IT" sz="2000" dirty="0" smtClean="0"/>
          </a:p>
          <a:p>
            <a:pPr marL="0" indent="0" algn="ctr">
              <a:buNone/>
            </a:pPr>
            <a:endParaRPr lang="it-IT" sz="2000" dirty="0" smtClean="0"/>
          </a:p>
          <a:p>
            <a:pPr marL="457200" indent="-457200" algn="just">
              <a:buAutoNum type="arabicPeriod"/>
            </a:pPr>
            <a:r>
              <a:rPr lang="it-IT" sz="2000" b="1" dirty="0"/>
              <a:t>r</a:t>
            </a:r>
            <a:r>
              <a:rPr lang="it-IT" sz="2000" b="1" dirty="0" smtClean="0"/>
              <a:t>ischio</a:t>
            </a:r>
            <a:r>
              <a:rPr lang="it-IT" sz="2000" dirty="0" smtClean="0"/>
              <a:t> di </a:t>
            </a:r>
            <a:r>
              <a:rPr lang="it-IT" sz="2000" b="1" dirty="0" smtClean="0"/>
              <a:t>distorsione</a:t>
            </a:r>
            <a:r>
              <a:rPr lang="it-IT" sz="2000" dirty="0" smtClean="0"/>
              <a:t> delle </a:t>
            </a:r>
            <a:r>
              <a:rPr lang="it-IT" sz="2000" b="1" dirty="0" smtClean="0"/>
              <a:t>fonti</a:t>
            </a:r>
            <a:r>
              <a:rPr lang="it-IT" sz="2000" dirty="0" smtClean="0"/>
              <a:t> amministrative quando utilizzate statisticamente se non conosciute e gestite</a:t>
            </a:r>
          </a:p>
          <a:p>
            <a:pPr marL="457200" indent="-457200" algn="just">
              <a:buAutoNum type="arabicPeriod"/>
            </a:pPr>
            <a:r>
              <a:rPr lang="it-IT" sz="2000" b="1" dirty="0"/>
              <a:t>r</a:t>
            </a:r>
            <a:r>
              <a:rPr lang="it-IT" sz="2000" b="1" dirty="0" smtClean="0"/>
              <a:t>ischio</a:t>
            </a:r>
            <a:r>
              <a:rPr lang="it-IT" sz="2000" dirty="0" smtClean="0"/>
              <a:t> di </a:t>
            </a:r>
            <a:r>
              <a:rPr lang="it-IT" sz="2000" b="1" dirty="0" smtClean="0"/>
              <a:t>«disallineamento» </a:t>
            </a:r>
            <a:r>
              <a:rPr lang="it-IT" sz="2000" dirty="0" smtClean="0"/>
              <a:t>e non omogeneità delle </a:t>
            </a:r>
            <a:r>
              <a:rPr lang="it-IT" sz="2000" b="1" dirty="0" smtClean="0"/>
              <a:t>informazioni</a:t>
            </a:r>
            <a:r>
              <a:rPr lang="it-IT" sz="2000" dirty="0" smtClean="0"/>
              <a:t> catturate dagli </a:t>
            </a:r>
            <a:r>
              <a:rPr lang="it-IT" sz="2000" dirty="0" err="1" smtClean="0"/>
              <a:t>endoprocedimenti</a:t>
            </a:r>
            <a:r>
              <a:rPr lang="it-IT" sz="2000" dirty="0" smtClean="0"/>
              <a:t> (problema attualmente aperto)</a:t>
            </a:r>
            <a:endParaRPr lang="it-IT" sz="2000" dirty="0"/>
          </a:p>
          <a:p>
            <a:pPr marL="0" indent="0" algn="just">
              <a:buNone/>
            </a:pPr>
            <a:endParaRPr lang="it-IT" sz="2000" dirty="0" smtClean="0"/>
          </a:p>
          <a:p>
            <a:pPr marL="0" indent="0" algn="ctr">
              <a:buNone/>
            </a:pPr>
            <a:endParaRPr lang="it-IT" sz="2000" dirty="0"/>
          </a:p>
          <a:p>
            <a:pPr marL="0" indent="0" algn="ctr">
              <a:buNone/>
            </a:pPr>
            <a:endParaRPr lang="it-IT" sz="20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22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7. POTENZIALI IMPLICAZIONI DI </a:t>
            </a:r>
            <a:r>
              <a:rPr lang="it-IT" i="1" dirty="0"/>
              <a:t>POLICY </a:t>
            </a:r>
            <a:r>
              <a:rPr lang="it-IT" dirty="0"/>
              <a:t>PER LO SVILUPPO LOCALE DEL </a:t>
            </a:r>
            <a:r>
              <a:rPr lang="it-IT" dirty="0" smtClean="0"/>
              <a:t>TERRITORIO [2]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 smtClean="0"/>
          </a:p>
          <a:p>
            <a:pPr marL="0" indent="0" algn="ctr">
              <a:buNone/>
            </a:pPr>
            <a:r>
              <a:rPr lang="it-IT" sz="3200" dirty="0" smtClean="0">
                <a:solidFill>
                  <a:srgbClr val="FF0000"/>
                </a:solidFill>
              </a:rPr>
              <a:t>PROBLEMA APERTO: </a:t>
            </a:r>
          </a:p>
          <a:p>
            <a:pPr marL="0" indent="0" algn="ctr">
              <a:buNone/>
            </a:pPr>
            <a:r>
              <a:rPr lang="it-IT" sz="3200" dirty="0" smtClean="0">
                <a:solidFill>
                  <a:srgbClr val="FF0000"/>
                </a:solidFill>
              </a:rPr>
              <a:t>chi governa </a:t>
            </a:r>
            <a:r>
              <a:rPr lang="it-IT" sz="3200" dirty="0" smtClean="0">
                <a:solidFill>
                  <a:srgbClr val="FF0000"/>
                </a:solidFill>
              </a:rPr>
              <a:t>lo strumento??</a:t>
            </a:r>
            <a:r>
              <a:rPr lang="it-IT" sz="3200" dirty="0" smtClean="0">
                <a:solidFill>
                  <a:srgbClr val="FF0000"/>
                </a:solidFill>
              </a:rPr>
              <a:t>? </a:t>
            </a:r>
          </a:p>
          <a:p>
            <a:pPr marL="0" indent="0" algn="ctr">
              <a:buNone/>
            </a:pPr>
            <a:r>
              <a:rPr lang="it-IT" sz="3200" dirty="0" smtClean="0">
                <a:solidFill>
                  <a:srgbClr val="FF0000"/>
                </a:solidFill>
              </a:rPr>
              <a:t>chi governa il SIS??? </a:t>
            </a:r>
            <a:endParaRPr lang="it-IT" sz="3200" dirty="0">
              <a:solidFill>
                <a:srgbClr val="FF00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16A-8DA5-40EC-A7D2-B1F702D5D450}" type="slidenum">
              <a:rPr lang="it-IT" smtClean="0"/>
              <a:pPr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207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3696" y="3429000"/>
            <a:ext cx="8229600" cy="760413"/>
          </a:xfrm>
        </p:spPr>
        <p:txBody>
          <a:bodyPr/>
          <a:lstStyle/>
          <a:p>
            <a:pPr algn="r"/>
            <a:r>
              <a:rPr lang="it-IT" dirty="0" smtClean="0"/>
              <a:t>GRAZIE PER L’ATTENZIONE!</a:t>
            </a:r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5116A-8DA5-40EC-A7D2-B1F702D5D450}" type="slidenum">
              <a:rPr lang="it-IT" smtClean="0"/>
              <a:pPr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884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8. ALCUNI RIFERIMENTI BIBLIOGRAFICI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dirty="0" smtClean="0"/>
              <a:t>Albert </a:t>
            </a:r>
            <a:r>
              <a:rPr lang="en-US" sz="1200" dirty="0"/>
              <a:t>R., </a:t>
            </a:r>
            <a:r>
              <a:rPr lang="en-US" sz="1200" dirty="0" err="1"/>
              <a:t>Barabàsi</a:t>
            </a:r>
            <a:r>
              <a:rPr lang="en-US" sz="1200" dirty="0"/>
              <a:t>  A.L </a:t>
            </a:r>
            <a:r>
              <a:rPr lang="en-US" sz="1200" dirty="0" smtClean="0"/>
              <a:t>(2002) “Statistical </a:t>
            </a:r>
            <a:r>
              <a:rPr lang="en-US" sz="1200" dirty="0"/>
              <a:t>mechanics of complex networks</a:t>
            </a:r>
            <a:r>
              <a:rPr lang="en-US" sz="1200" dirty="0" smtClean="0"/>
              <a:t>”, </a:t>
            </a:r>
            <a:r>
              <a:rPr lang="en-US" sz="1200" i="1" dirty="0"/>
              <a:t>Reviews of Modern </a:t>
            </a:r>
            <a:r>
              <a:rPr lang="en-US" sz="1200" i="1" dirty="0" err="1"/>
              <a:t>Phisycs</a:t>
            </a:r>
            <a:r>
              <a:rPr lang="en-US" sz="1200" dirty="0"/>
              <a:t>, </a:t>
            </a:r>
            <a:r>
              <a:rPr lang="en-US" sz="1200" i="1" dirty="0"/>
              <a:t>Volume 74, January 2002</a:t>
            </a:r>
            <a:r>
              <a:rPr lang="en-US" sz="1200" dirty="0"/>
              <a:t> </a:t>
            </a:r>
            <a:endParaRPr lang="en-US" sz="1200" dirty="0" smtClean="0"/>
          </a:p>
          <a:p>
            <a:pPr marL="0" indent="0">
              <a:buNone/>
            </a:pPr>
            <a:r>
              <a:rPr lang="en-US" sz="1200" dirty="0" err="1"/>
              <a:t>Barabasi</a:t>
            </a:r>
            <a:r>
              <a:rPr lang="en-US" sz="1200" dirty="0"/>
              <a:t>, A.L. (2012), </a:t>
            </a:r>
            <a:r>
              <a:rPr lang="en-US" sz="1200" i="1" dirty="0"/>
              <a:t>Network Science</a:t>
            </a:r>
            <a:r>
              <a:rPr lang="en-US" sz="1200" dirty="0"/>
              <a:t>, </a:t>
            </a:r>
            <a:r>
              <a:rPr lang="en-US" sz="1200" dirty="0" err="1"/>
              <a:t>ebook</a:t>
            </a:r>
            <a:r>
              <a:rPr lang="en-US" sz="1200" dirty="0"/>
              <a:t> </a:t>
            </a:r>
            <a:r>
              <a:rPr lang="en-US" sz="1200" dirty="0" err="1"/>
              <a:t>reperibile</a:t>
            </a:r>
            <a:r>
              <a:rPr lang="en-US" sz="1200" dirty="0"/>
              <a:t> al </a:t>
            </a:r>
            <a:r>
              <a:rPr lang="en-US" sz="1200" dirty="0" err="1"/>
              <a:t>sito</a:t>
            </a:r>
            <a:r>
              <a:rPr lang="en-US" sz="1200" dirty="0"/>
              <a:t>: </a:t>
            </a:r>
            <a:r>
              <a:rPr lang="en-US" sz="1200" dirty="0">
                <a:hlinkClick r:id="rId2"/>
              </a:rPr>
              <a:t>www.barabasi.com</a:t>
            </a:r>
            <a:endParaRPr lang="en-US" sz="1200" dirty="0"/>
          </a:p>
          <a:p>
            <a:pPr marL="0" indent="0">
              <a:buNone/>
            </a:pPr>
            <a:r>
              <a:rPr lang="it-IT" sz="1200" dirty="0"/>
              <a:t>Bocchi, G. e Ceruti, M. (2007), </a:t>
            </a:r>
            <a:r>
              <a:rPr lang="it-IT" sz="1200" i="1" dirty="0"/>
              <a:t>La Sfida della Complessità</a:t>
            </a:r>
            <a:r>
              <a:rPr lang="it-IT" sz="1200" dirty="0"/>
              <a:t>, Bruno Mondadori ed. </a:t>
            </a:r>
            <a:endParaRPr lang="en-US" sz="1200" dirty="0"/>
          </a:p>
          <a:p>
            <a:pPr marL="0" indent="0">
              <a:buNone/>
            </a:pPr>
            <a:r>
              <a:rPr lang="it-IT" sz="1200" dirty="0" err="1"/>
              <a:t>Buzzigoli</a:t>
            </a:r>
            <a:r>
              <a:rPr lang="it-IT" sz="1200" dirty="0"/>
              <a:t> L., Innocenti R., Martelli C., (2005)</a:t>
            </a:r>
            <a:r>
              <a:rPr lang="it-IT" sz="1200" i="1" dirty="0"/>
              <a:t> </a:t>
            </a:r>
            <a:r>
              <a:rPr lang="it-IT" sz="1200" dirty="0"/>
              <a:t>“La statistica a supporto della </a:t>
            </a:r>
            <a:r>
              <a:rPr lang="it-IT" sz="1200" dirty="0" err="1"/>
              <a:t>governance</a:t>
            </a:r>
            <a:r>
              <a:rPr lang="it-IT" sz="1200" dirty="0"/>
              <a:t> a livello locale: il</a:t>
            </a:r>
            <a:r>
              <a:rPr lang="it-IT" sz="1200" b="1" dirty="0"/>
              <a:t> </a:t>
            </a:r>
            <a:r>
              <a:rPr lang="it-IT" sz="1200" dirty="0"/>
              <a:t>caso del comune di Firenze”, </a:t>
            </a:r>
            <a:r>
              <a:rPr lang="it-IT" sz="1200" i="1" dirty="0"/>
              <a:t>Statistica Applicata Vol. 17, n. 3, </a:t>
            </a:r>
            <a:r>
              <a:rPr lang="it-IT" sz="1200" dirty="0"/>
              <a:t>359.</a:t>
            </a:r>
          </a:p>
          <a:p>
            <a:pPr marL="0" indent="0">
              <a:buNone/>
            </a:pPr>
            <a:r>
              <a:rPr lang="it-IT" sz="1200" dirty="0" err="1"/>
              <a:t>Calzaroni</a:t>
            </a:r>
            <a:r>
              <a:rPr lang="it-IT" sz="1200" dirty="0"/>
              <a:t> M., Contini  B., (2004) “La cooperazione Inter-istituzionale: il valore aggiunto dell’integrazione di informazioni”, </a:t>
            </a:r>
            <a:r>
              <a:rPr lang="it-IT" sz="1200" i="1" dirty="0"/>
              <a:t>VII Conferenza nazionale di statistica, </a:t>
            </a:r>
            <a:r>
              <a:rPr lang="it-IT" sz="1200" dirty="0"/>
              <a:t>Roma 9-10 novembre 2004</a:t>
            </a:r>
          </a:p>
          <a:p>
            <a:pPr marL="0" indent="0">
              <a:buNone/>
            </a:pPr>
            <a:r>
              <a:rPr lang="en-US" sz="1200" dirty="0" err="1"/>
              <a:t>Grandoria</a:t>
            </a:r>
            <a:r>
              <a:rPr lang="en-US" sz="1200" dirty="0"/>
              <a:t> A., Soda G., (1995) “Inter-firm Networks: Antecedents, Mechanisms and Forms”, </a:t>
            </a:r>
            <a:r>
              <a:rPr lang="en-US" sz="1200" i="1" dirty="0"/>
              <a:t>Organization Studies</a:t>
            </a:r>
            <a:r>
              <a:rPr lang="en-US" sz="1200" dirty="0"/>
              <a:t>, Vol. 16, n. 2.</a:t>
            </a:r>
          </a:p>
          <a:p>
            <a:pPr marL="0" indent="0">
              <a:buNone/>
            </a:pPr>
            <a:r>
              <a:rPr lang="en-US" sz="1200" dirty="0"/>
              <a:t>Liu, Y.Y., </a:t>
            </a:r>
            <a:r>
              <a:rPr lang="en-US" sz="1200" dirty="0" err="1"/>
              <a:t>Slotine</a:t>
            </a:r>
            <a:r>
              <a:rPr lang="en-US" sz="1200" dirty="0"/>
              <a:t>, J.J. and </a:t>
            </a:r>
            <a:r>
              <a:rPr lang="en-US" sz="1200" dirty="0" err="1"/>
              <a:t>Barabasi</a:t>
            </a:r>
            <a:r>
              <a:rPr lang="en-US" sz="1200" dirty="0"/>
              <a:t>, A.L. (2011), “Controllability of Complex Networks”, in </a:t>
            </a:r>
            <a:r>
              <a:rPr lang="en-US" sz="1200" i="1" dirty="0"/>
              <a:t>Nature</a:t>
            </a:r>
            <a:r>
              <a:rPr lang="en-US" sz="1200" dirty="0"/>
              <a:t>, Vol. 473, 12 May 2011</a:t>
            </a:r>
          </a:p>
          <a:p>
            <a:pPr marL="0" indent="0">
              <a:buNone/>
            </a:pPr>
            <a:r>
              <a:rPr lang="en-US" sz="1200" dirty="0"/>
              <a:t>Powell W., (1990) “Neither Market nor Hierarchy: Network Forms of Organization” in </a:t>
            </a:r>
            <a:r>
              <a:rPr lang="en-US" sz="1200" i="1" dirty="0"/>
              <a:t>Research in Organizational Behavior,</a:t>
            </a:r>
            <a:r>
              <a:rPr lang="en-US" sz="1200" dirty="0"/>
              <a:t> </a:t>
            </a:r>
            <a:r>
              <a:rPr lang="en-US" sz="1200" i="1" dirty="0"/>
              <a:t>vol. 12, edited by </a:t>
            </a:r>
            <a:r>
              <a:rPr lang="en-US" sz="1200" i="1" dirty="0" err="1"/>
              <a:t>Staww</a:t>
            </a:r>
            <a:r>
              <a:rPr lang="en-US" sz="1200" i="1" dirty="0"/>
              <a:t> B.M. and Cummings L.L., 295-336</a:t>
            </a:r>
            <a:r>
              <a:rPr lang="en-US" sz="1200" dirty="0"/>
              <a:t> Greenwich, CT, JAI </a:t>
            </a:r>
            <a:r>
              <a:rPr lang="en-US" sz="1200" dirty="0" smtClean="0"/>
              <a:t>Press</a:t>
            </a:r>
          </a:p>
          <a:p>
            <a:pPr marL="0" indent="0">
              <a:buNone/>
            </a:pPr>
            <a:r>
              <a:rPr lang="it-IT" sz="1200" dirty="0"/>
              <a:t>Rullani, E. (2008), </a:t>
            </a:r>
            <a:r>
              <a:rPr lang="it-IT" sz="1200" i="1" dirty="0"/>
              <a:t>L’economia della conoscenza nel capitalismo delle reti</a:t>
            </a:r>
            <a:r>
              <a:rPr lang="it-IT" sz="1200" dirty="0"/>
              <a:t>, Sinergie, 76/08.</a:t>
            </a:r>
          </a:p>
          <a:p>
            <a:pPr marL="0" indent="0">
              <a:buNone/>
            </a:pPr>
            <a:r>
              <a:rPr lang="it-IT" sz="1200" dirty="0" smtClean="0"/>
              <a:t>Vega-Redondo</a:t>
            </a:r>
            <a:r>
              <a:rPr lang="it-IT" sz="1200" dirty="0"/>
              <a:t>, F. (2007), </a:t>
            </a:r>
            <a:r>
              <a:rPr lang="it-IT" sz="1200" i="1" dirty="0" err="1"/>
              <a:t>Complex</a:t>
            </a:r>
            <a:r>
              <a:rPr lang="it-IT" sz="1200" i="1" dirty="0"/>
              <a:t> Social Networks</a:t>
            </a:r>
            <a:r>
              <a:rPr lang="it-IT" sz="1200" dirty="0"/>
              <a:t>, Cambridge </a:t>
            </a:r>
            <a:r>
              <a:rPr lang="it-IT" sz="1200" dirty="0" err="1"/>
              <a:t>University</a:t>
            </a:r>
            <a:r>
              <a:rPr lang="it-IT" sz="1200" dirty="0"/>
              <a:t> Press</a:t>
            </a:r>
          </a:p>
          <a:p>
            <a:pPr marL="0" indent="0">
              <a:buNone/>
            </a:pPr>
            <a:r>
              <a:rPr lang="it-IT" sz="1200" dirty="0" err="1"/>
              <a:t>Wiener</a:t>
            </a:r>
            <a:r>
              <a:rPr lang="it-IT" sz="1200" dirty="0"/>
              <a:t>, N. (1948), </a:t>
            </a:r>
            <a:r>
              <a:rPr lang="it-IT" sz="1200" i="1" dirty="0" err="1"/>
              <a:t>Cybernetics</a:t>
            </a:r>
            <a:r>
              <a:rPr lang="it-IT" sz="1200" i="1" dirty="0"/>
              <a:t>: Or, control and </a:t>
            </a:r>
            <a:r>
              <a:rPr lang="it-IT" sz="1200" i="1" dirty="0" err="1"/>
              <a:t>communication</a:t>
            </a:r>
            <a:r>
              <a:rPr lang="it-IT" sz="1200" i="1" dirty="0"/>
              <a:t> in the </a:t>
            </a:r>
            <a:r>
              <a:rPr lang="it-IT" sz="1200" i="1" dirty="0" err="1"/>
              <a:t>animal</a:t>
            </a:r>
            <a:r>
              <a:rPr lang="it-IT" sz="1200" i="1" dirty="0"/>
              <a:t> and the machine, </a:t>
            </a:r>
            <a:r>
              <a:rPr lang="it-IT" sz="1200" dirty="0"/>
              <a:t>The MIT Press, 1965</a:t>
            </a:r>
            <a:r>
              <a:rPr lang="it-IT" sz="1200" dirty="0" smtClean="0"/>
              <a:t>.</a:t>
            </a:r>
            <a:endParaRPr lang="it-IT" sz="1200" dirty="0"/>
          </a:p>
          <a:p>
            <a:pPr marL="0" indent="0">
              <a:buNone/>
            </a:pPr>
            <a:r>
              <a:rPr lang="en-US" sz="1200" dirty="0"/>
              <a:t>White D. R., (2002) “Networks and Complexity”, </a:t>
            </a:r>
            <a:r>
              <a:rPr lang="en-US" sz="1200" i="1" dirty="0"/>
              <a:t>Complexity</a:t>
            </a:r>
            <a:r>
              <a:rPr lang="en-US" sz="1200" dirty="0"/>
              <a:t> </a:t>
            </a:r>
            <a:r>
              <a:rPr lang="en-US" sz="1200" i="1" dirty="0" err="1"/>
              <a:t>vol</a:t>
            </a:r>
            <a:r>
              <a:rPr lang="en-US" sz="1200" i="1" dirty="0"/>
              <a:t> 8,n.1, Sept-Oct 2002</a:t>
            </a:r>
            <a:endParaRPr lang="it-IT" sz="1200" dirty="0"/>
          </a:p>
          <a:p>
            <a:pPr marL="0" indent="0">
              <a:buNone/>
            </a:pPr>
            <a:r>
              <a:rPr lang="en-US" sz="1200" dirty="0" err="1"/>
              <a:t>Wiig</a:t>
            </a:r>
            <a:r>
              <a:rPr lang="en-US" sz="1200" dirty="0"/>
              <a:t> K. M, (2002) "Knowledge management in public administration</a:t>
            </a:r>
            <a:r>
              <a:rPr lang="en-US" sz="1200" i="1" dirty="0"/>
              <a:t>", Journal of Knowledge Management, Vol. 6 </a:t>
            </a:r>
            <a:r>
              <a:rPr lang="en-US" sz="1200" i="1" dirty="0" err="1"/>
              <a:t>Iss</a:t>
            </a:r>
            <a:r>
              <a:rPr lang="en-US" sz="1200" i="1" dirty="0"/>
              <a:t>: 3, pp.224 – 239</a:t>
            </a:r>
            <a:r>
              <a:rPr lang="en-US" sz="1200" dirty="0"/>
              <a:t>   http://www.emeraldinsight.com/journals.htm?articleid=883769&amp;show=abstract</a:t>
            </a:r>
            <a:endParaRPr lang="it-IT" sz="1200" dirty="0"/>
          </a:p>
          <a:p>
            <a:pPr marL="0" indent="0">
              <a:buNone/>
            </a:pPr>
            <a:r>
              <a:rPr lang="en-US" sz="1200" dirty="0"/>
              <a:t>Wing J. M., (2010) “Understanding Network Complexity”, </a:t>
            </a:r>
            <a:r>
              <a:rPr lang="en-US" sz="1200" i="1" dirty="0"/>
              <a:t>Proceedings of the Second IEEE International Workshop on Network Science for Communications Networks</a:t>
            </a:r>
            <a:r>
              <a:rPr lang="en-US" sz="1200" dirty="0"/>
              <a:t>, San Diego, CA, March 19, 2010</a:t>
            </a:r>
            <a:r>
              <a:rPr lang="en-US" sz="1200" dirty="0" smtClean="0"/>
              <a:t>.</a:t>
            </a:r>
          </a:p>
          <a:p>
            <a:endParaRPr lang="it-IT" sz="1200" dirty="0"/>
          </a:p>
          <a:p>
            <a:endParaRPr lang="en-US" sz="1200" dirty="0"/>
          </a:p>
          <a:p>
            <a:endParaRPr lang="it-IT" sz="1200" dirty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69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cs typeface="Calibri" pitchFamily="34" charset="0"/>
              </a:rPr>
              <a:t>INDICE SINTETICO DELLA PRESENTAZIONE</a:t>
            </a:r>
            <a:endParaRPr lang="it-IT" dirty="0" smtClean="0">
              <a:latin typeface="Arial" charset="0"/>
              <a:cs typeface="Arial" charset="0"/>
            </a:endParaRPr>
          </a:p>
        </p:txBody>
      </p:sp>
      <p:sp>
        <p:nvSpPr>
          <p:cNvPr id="14339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endParaRPr lang="it-IT" sz="2000" dirty="0" smtClean="0"/>
          </a:p>
          <a:p>
            <a:pPr marL="457200" indent="-457200">
              <a:buAutoNum type="arabicPeriod"/>
            </a:pPr>
            <a:r>
              <a:rPr lang="it-IT" sz="2000" dirty="0" err="1" smtClean="0"/>
              <a:t>Research</a:t>
            </a:r>
            <a:r>
              <a:rPr lang="it-IT" sz="2000" dirty="0" smtClean="0"/>
              <a:t> Puzzle  </a:t>
            </a:r>
          </a:p>
          <a:p>
            <a:pPr marL="457200" indent="-457200">
              <a:buAutoNum type="arabicPeriod"/>
            </a:pPr>
            <a:r>
              <a:rPr lang="it-IT" sz="2000" dirty="0" smtClean="0"/>
              <a:t>Obiettivo del lavoro</a:t>
            </a:r>
            <a:endParaRPr lang="it-IT" sz="2000" dirty="0"/>
          </a:p>
          <a:p>
            <a:pPr marL="457200" indent="-457200">
              <a:buAutoNum type="arabicPeriod"/>
            </a:pPr>
            <a:r>
              <a:rPr lang="it-IT" sz="2000" dirty="0" smtClean="0"/>
              <a:t>Considerazioni epistemologiche preliminari e domanda di ricerca</a:t>
            </a:r>
            <a:endParaRPr lang="it-IT" sz="2000" dirty="0"/>
          </a:p>
          <a:p>
            <a:pPr marL="457200" indent="-457200">
              <a:buAutoNum type="arabicPeriod"/>
            </a:pPr>
            <a:r>
              <a:rPr lang="it-IT" sz="2000" dirty="0" smtClean="0"/>
              <a:t>Framework teorico </a:t>
            </a:r>
          </a:p>
          <a:p>
            <a:pPr marL="457200" indent="-457200">
              <a:buAutoNum type="arabicPeriod"/>
            </a:pPr>
            <a:r>
              <a:rPr lang="it-IT" sz="2000" dirty="0" smtClean="0"/>
              <a:t>Metodologia</a:t>
            </a:r>
            <a:endParaRPr lang="it-IT" sz="2000" dirty="0"/>
          </a:p>
          <a:p>
            <a:pPr marL="457200" indent="-457200">
              <a:buFont typeface="Arial" charset="0"/>
              <a:buAutoNum type="arabicPeriod"/>
            </a:pPr>
            <a:r>
              <a:rPr lang="it-IT" sz="2000" dirty="0" smtClean="0"/>
              <a:t>Applicazione: il caso </a:t>
            </a:r>
            <a:r>
              <a:rPr lang="it-IT" sz="2000" dirty="0"/>
              <a:t>dei SUAP toscani</a:t>
            </a:r>
          </a:p>
          <a:p>
            <a:pPr marL="457200" indent="-457200">
              <a:buFont typeface="Arial" charset="0"/>
              <a:buAutoNum type="arabicPeriod"/>
            </a:pPr>
            <a:r>
              <a:rPr lang="it-IT" sz="2000" dirty="0" smtClean="0"/>
              <a:t>Potenziali implicazioni di </a:t>
            </a:r>
            <a:r>
              <a:rPr lang="it-IT" sz="2000" i="1" dirty="0" smtClean="0"/>
              <a:t>policy </a:t>
            </a:r>
            <a:r>
              <a:rPr lang="it-IT" sz="2000" dirty="0" smtClean="0"/>
              <a:t>per lo sviluppo locale del territorio</a:t>
            </a:r>
            <a:endParaRPr lang="it-IT" sz="2000" i="1" dirty="0"/>
          </a:p>
          <a:p>
            <a:pPr marL="457200" indent="-457200">
              <a:buAutoNum type="arabicPeriod"/>
            </a:pPr>
            <a:r>
              <a:rPr lang="it-IT" sz="2000" dirty="0" smtClean="0"/>
              <a:t>Alcuni </a:t>
            </a:r>
            <a:r>
              <a:rPr lang="it-IT" sz="2000" dirty="0"/>
              <a:t>riferimenti bibliografici</a:t>
            </a:r>
          </a:p>
          <a:p>
            <a:pPr marL="0" indent="0">
              <a:buNone/>
            </a:pPr>
            <a:endParaRPr lang="it-IT" sz="2000" dirty="0" smtClean="0">
              <a:latin typeface="Arial" charset="0"/>
              <a:cs typeface="Arial" charset="0"/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79C5D6BE-308F-4409-8ABC-4E6BE9DD47D0}" type="slidenum">
              <a:rPr lang="it-IT">
                <a:solidFill>
                  <a:schemeClr val="bg1"/>
                </a:solidFill>
              </a:rPr>
              <a:pPr/>
              <a:t>2</a:t>
            </a:fld>
            <a:endParaRPr lang="it-IT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cs typeface="Calibri" pitchFamily="34" charset="0"/>
              </a:rPr>
              <a:t>1. IL RESEARCH PUZZLE [1]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824114"/>
          </a:xfrm>
        </p:spPr>
        <p:txBody>
          <a:bodyPr/>
          <a:lstStyle/>
          <a:p>
            <a:pPr marL="0" indent="0" algn="ctr">
              <a:buNone/>
            </a:pPr>
            <a:endParaRPr lang="it-IT" sz="2000" b="1" dirty="0">
              <a:solidFill>
                <a:srgbClr val="000000"/>
              </a:solidFill>
              <a:latin typeface="Calibri"/>
            </a:endParaRPr>
          </a:p>
          <a:p>
            <a:pPr marL="0" indent="0" algn="ctr">
              <a:buNone/>
            </a:pPr>
            <a:r>
              <a:rPr lang="it-IT" sz="2000" b="1" dirty="0" smtClean="0">
                <a:solidFill>
                  <a:srgbClr val="000000"/>
                </a:solidFill>
              </a:rPr>
              <a:t>* OSSERVAZIONE DELLE RELAZIONI TRA AGENTI TERRITORIALI </a:t>
            </a:r>
          </a:p>
          <a:p>
            <a:pPr marL="0" indent="0" algn="ctr">
              <a:buNone/>
            </a:pPr>
            <a:r>
              <a:rPr lang="it-IT" sz="2000" dirty="0" smtClean="0">
                <a:solidFill>
                  <a:srgbClr val="000000"/>
                </a:solidFill>
              </a:rPr>
              <a:t> (</a:t>
            </a:r>
            <a:r>
              <a:rPr lang="it-IT" sz="2000" dirty="0">
                <a:solidFill>
                  <a:srgbClr val="000000"/>
                </a:solidFill>
              </a:rPr>
              <a:t>in termini di rapporti amministrativi, organizzativi e di servizio)</a:t>
            </a:r>
            <a:endParaRPr lang="it-IT" sz="2000" b="1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it-IT" sz="2000" b="1" dirty="0" smtClean="0">
                <a:solidFill>
                  <a:srgbClr val="000000"/>
                </a:solidFill>
              </a:rPr>
              <a:t>RAPPRESENTATE DA FLUSSI DI INFORMAZIONI ORGANIZZATE: </a:t>
            </a:r>
          </a:p>
          <a:p>
            <a:pPr marL="0" indent="0" algn="ctr">
              <a:buNone/>
            </a:pPr>
            <a:endParaRPr lang="it-IT" sz="2000" b="1" dirty="0" smtClean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Calibri"/>
              </a:rPr>
              <a:t>↑ </a:t>
            </a:r>
            <a:r>
              <a:rPr lang="it-IT" sz="2800" b="1" dirty="0" smtClean="0">
                <a:solidFill>
                  <a:srgbClr val="FF0000"/>
                </a:solidFill>
              </a:rPr>
              <a:t>complessità</a:t>
            </a:r>
          </a:p>
          <a:p>
            <a:pPr marL="0" indent="0" algn="ctr">
              <a:buNone/>
            </a:pPr>
            <a:endParaRPr lang="it-IT" sz="2000" dirty="0" smtClean="0">
              <a:solidFill>
                <a:srgbClr val="000000"/>
              </a:solidFill>
            </a:endParaRPr>
          </a:p>
          <a:p>
            <a:pPr algn="just"/>
            <a:r>
              <a:rPr lang="it-IT" sz="2000" dirty="0" smtClean="0">
                <a:solidFill>
                  <a:srgbClr val="000000"/>
                </a:solidFill>
              </a:rPr>
              <a:t>In generale: osservabile rispetto alla quantità ed alla natura delle informazioni necessarie a descrivere le relazioni che si esplicano sul territorio</a:t>
            </a:r>
          </a:p>
          <a:p>
            <a:pPr marL="0" indent="0" algn="just">
              <a:buNone/>
            </a:pPr>
            <a:endParaRPr lang="it-IT" sz="2000" dirty="0" smtClean="0">
              <a:solidFill>
                <a:srgbClr val="000000"/>
              </a:solidFill>
            </a:endParaRPr>
          </a:p>
          <a:p>
            <a:pPr algn="just"/>
            <a:r>
              <a:rPr lang="it-IT" sz="2000" dirty="0" smtClean="0">
                <a:solidFill>
                  <a:srgbClr val="000000"/>
                </a:solidFill>
              </a:rPr>
              <a:t>In particolare: osservabile rispetto alla qualità delle informazioni necessarie a supportare decisioni di </a:t>
            </a:r>
            <a:r>
              <a:rPr lang="it-IT" sz="2000" i="1" dirty="0" smtClean="0">
                <a:solidFill>
                  <a:srgbClr val="000000"/>
                </a:solidFill>
              </a:rPr>
              <a:t>policy </a:t>
            </a:r>
            <a:r>
              <a:rPr lang="it-IT" sz="2000" dirty="0" smtClean="0">
                <a:solidFill>
                  <a:srgbClr val="000000"/>
                </a:solidFill>
              </a:rPr>
              <a:t>a livello locale</a:t>
            </a:r>
          </a:p>
          <a:p>
            <a:pPr marL="0" indent="0" algn="ctr">
              <a:buNone/>
            </a:pPr>
            <a:endParaRPr lang="it-IT" sz="2000" dirty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rgbClr val="0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401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cs typeface="Calibri" pitchFamily="34" charset="0"/>
              </a:rPr>
              <a:t>1. IL RESEARCH PUZZLE </a:t>
            </a:r>
            <a:r>
              <a:rPr lang="it-IT" dirty="0" smtClean="0">
                <a:cs typeface="Calibri" pitchFamily="34" charset="0"/>
              </a:rPr>
              <a:t>[2]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680098"/>
          </a:xfrm>
        </p:spPr>
        <p:txBody>
          <a:bodyPr/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</a:rPr>
              <a:t>L’</a:t>
            </a:r>
            <a:r>
              <a:rPr lang="it-IT" b="1" dirty="0" smtClean="0">
                <a:solidFill>
                  <a:srgbClr val="000000"/>
                </a:solidFill>
              </a:rPr>
              <a:t>aspetto </a:t>
            </a:r>
            <a:r>
              <a:rPr lang="it-IT" b="1" dirty="0">
                <a:solidFill>
                  <a:srgbClr val="000000"/>
                </a:solidFill>
              </a:rPr>
              <a:t>gestionale </a:t>
            </a:r>
            <a:r>
              <a:rPr lang="it-IT" dirty="0">
                <a:solidFill>
                  <a:srgbClr val="000000"/>
                </a:solidFill>
              </a:rPr>
              <a:t>legato alla qualità delle informazioni </a:t>
            </a:r>
            <a:r>
              <a:rPr lang="it-IT" dirty="0" smtClean="0">
                <a:solidFill>
                  <a:srgbClr val="000000"/>
                </a:solidFill>
              </a:rPr>
              <a:t>(es. robustezza, trasparenza, attendibilità) nei </a:t>
            </a:r>
            <a:r>
              <a:rPr lang="it-IT" dirty="0">
                <a:solidFill>
                  <a:srgbClr val="000000"/>
                </a:solidFill>
              </a:rPr>
              <a:t>sistemi di servizio o di governo </a:t>
            </a:r>
            <a:r>
              <a:rPr lang="it-IT" b="1" dirty="0" smtClean="0">
                <a:solidFill>
                  <a:srgbClr val="000000"/>
                </a:solidFill>
              </a:rPr>
              <a:t>non </a:t>
            </a:r>
            <a:r>
              <a:rPr lang="it-IT" b="1" dirty="0">
                <a:solidFill>
                  <a:srgbClr val="000000"/>
                </a:solidFill>
              </a:rPr>
              <a:t>è in discussione</a:t>
            </a:r>
            <a:r>
              <a:rPr lang="it-IT" dirty="0">
                <a:solidFill>
                  <a:srgbClr val="000000"/>
                </a:solidFill>
              </a:rPr>
              <a:t> (</a:t>
            </a:r>
            <a:r>
              <a:rPr lang="it-IT" dirty="0" err="1">
                <a:solidFill>
                  <a:srgbClr val="000000"/>
                </a:solidFill>
              </a:rPr>
              <a:t>Agranoff</a:t>
            </a:r>
            <a:r>
              <a:rPr lang="it-IT" dirty="0">
                <a:solidFill>
                  <a:srgbClr val="000000"/>
                </a:solidFill>
              </a:rPr>
              <a:t>, 2006; </a:t>
            </a:r>
            <a:r>
              <a:rPr lang="it-IT" dirty="0" err="1">
                <a:solidFill>
                  <a:srgbClr val="000000"/>
                </a:solidFill>
              </a:rPr>
              <a:t>Bititci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i="1" dirty="0">
                <a:solidFill>
                  <a:srgbClr val="000000"/>
                </a:solidFill>
              </a:rPr>
              <a:t>et al</a:t>
            </a:r>
            <a:r>
              <a:rPr lang="it-IT" dirty="0">
                <a:solidFill>
                  <a:srgbClr val="000000"/>
                </a:solidFill>
              </a:rPr>
              <a:t>., 2004; </a:t>
            </a:r>
            <a:r>
              <a:rPr lang="it-IT" dirty="0" err="1">
                <a:solidFill>
                  <a:srgbClr val="000000"/>
                </a:solidFill>
              </a:rPr>
              <a:t>Camarinha-Matos</a:t>
            </a:r>
            <a:r>
              <a:rPr lang="it-IT" dirty="0">
                <a:solidFill>
                  <a:srgbClr val="000000"/>
                </a:solidFill>
              </a:rPr>
              <a:t> </a:t>
            </a:r>
            <a:r>
              <a:rPr lang="it-IT" i="1" dirty="0">
                <a:solidFill>
                  <a:srgbClr val="000000"/>
                </a:solidFill>
              </a:rPr>
              <a:t>et al.</a:t>
            </a:r>
            <a:r>
              <a:rPr lang="it-IT" dirty="0">
                <a:solidFill>
                  <a:srgbClr val="000000"/>
                </a:solidFill>
              </a:rPr>
              <a:t>, 2005</a:t>
            </a:r>
            <a:r>
              <a:rPr lang="it-IT" dirty="0" smtClean="0">
                <a:solidFill>
                  <a:srgbClr val="000000"/>
                </a:solidFill>
              </a:rPr>
              <a:t>)</a:t>
            </a:r>
          </a:p>
          <a:p>
            <a:pPr marL="0" lvl="0" indent="0" algn="just">
              <a:buNone/>
            </a:pPr>
            <a:endParaRPr lang="it-IT" dirty="0" smtClean="0">
              <a:solidFill>
                <a:srgbClr val="000000"/>
              </a:solidFill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it-IT" dirty="0" smtClean="0">
                <a:solidFill>
                  <a:srgbClr val="000000"/>
                </a:solidFill>
              </a:rPr>
              <a:t>Ciò che </a:t>
            </a:r>
            <a:r>
              <a:rPr lang="it-IT" b="1" dirty="0" smtClean="0">
                <a:solidFill>
                  <a:srgbClr val="000000"/>
                </a:solidFill>
              </a:rPr>
              <a:t>si discute</a:t>
            </a:r>
            <a:r>
              <a:rPr lang="it-IT" dirty="0" smtClean="0">
                <a:solidFill>
                  <a:srgbClr val="000000"/>
                </a:solidFill>
              </a:rPr>
              <a:t>, invece, è: </a:t>
            </a:r>
          </a:p>
          <a:p>
            <a:pPr marL="0" lvl="0" indent="0" algn="just">
              <a:buNone/>
            </a:pPr>
            <a:endParaRPr lang="it-IT" dirty="0" smtClean="0">
              <a:solidFill>
                <a:srgbClr val="000000"/>
              </a:solidFill>
            </a:endParaRPr>
          </a:p>
          <a:p>
            <a:pPr lvl="0" algn="just">
              <a:buFont typeface="+mj-lt"/>
              <a:buAutoNum type="arabicPeriod"/>
            </a:pPr>
            <a:r>
              <a:rPr lang="it-IT" dirty="0" smtClean="0">
                <a:solidFill>
                  <a:srgbClr val="000000"/>
                </a:solidFill>
              </a:rPr>
              <a:t>il modo in cui le informazioni possono essere in grado di fornire </a:t>
            </a:r>
            <a:r>
              <a:rPr lang="it-IT" dirty="0">
                <a:solidFill>
                  <a:srgbClr val="000000"/>
                </a:solidFill>
              </a:rPr>
              <a:t>una </a:t>
            </a:r>
            <a:r>
              <a:rPr lang="it-IT" b="1" dirty="0">
                <a:solidFill>
                  <a:srgbClr val="000000"/>
                </a:solidFill>
              </a:rPr>
              <a:t>rappresentazione</a:t>
            </a:r>
            <a:r>
              <a:rPr lang="it-IT" dirty="0">
                <a:solidFill>
                  <a:srgbClr val="000000"/>
                </a:solidFill>
              </a:rPr>
              <a:t> quanto più fedele possibile </a:t>
            </a:r>
            <a:r>
              <a:rPr lang="it-IT" dirty="0" smtClean="0">
                <a:solidFill>
                  <a:srgbClr val="000000"/>
                </a:solidFill>
              </a:rPr>
              <a:t>dell’</a:t>
            </a:r>
            <a:r>
              <a:rPr lang="it-IT" b="1" dirty="0" smtClean="0">
                <a:solidFill>
                  <a:srgbClr val="000000"/>
                </a:solidFill>
              </a:rPr>
              <a:t>evoluzione</a:t>
            </a:r>
            <a:r>
              <a:rPr lang="it-IT" dirty="0" smtClean="0">
                <a:solidFill>
                  <a:srgbClr val="000000"/>
                </a:solidFill>
              </a:rPr>
              <a:t> delle </a:t>
            </a:r>
            <a:r>
              <a:rPr lang="it-IT" b="1" dirty="0">
                <a:solidFill>
                  <a:srgbClr val="000000"/>
                </a:solidFill>
              </a:rPr>
              <a:t>dinamiche reali </a:t>
            </a:r>
            <a:r>
              <a:rPr lang="it-IT" dirty="0">
                <a:solidFill>
                  <a:srgbClr val="000000"/>
                </a:solidFill>
              </a:rPr>
              <a:t>che si esplicano tra agenti diversi all’interno di un </a:t>
            </a:r>
            <a:r>
              <a:rPr lang="it-IT" dirty="0" smtClean="0">
                <a:solidFill>
                  <a:srgbClr val="000000"/>
                </a:solidFill>
              </a:rPr>
              <a:t>territorio</a:t>
            </a:r>
          </a:p>
          <a:p>
            <a:pPr lvl="0" algn="just">
              <a:buFont typeface="+mj-lt"/>
              <a:buAutoNum type="arabicPeriod"/>
            </a:pPr>
            <a:endParaRPr lang="it-IT" dirty="0" smtClean="0">
              <a:solidFill>
                <a:srgbClr val="000000"/>
              </a:solidFill>
            </a:endParaRPr>
          </a:p>
          <a:p>
            <a:pPr lvl="0" algn="just">
              <a:buFont typeface="+mj-lt"/>
              <a:buAutoNum type="arabicPeriod"/>
            </a:pPr>
            <a:r>
              <a:rPr lang="it-IT" dirty="0" smtClean="0">
                <a:solidFill>
                  <a:srgbClr val="000000"/>
                </a:solidFill>
              </a:rPr>
              <a:t>il modo in cui i </a:t>
            </a:r>
            <a:r>
              <a:rPr lang="it-IT" b="1" dirty="0" smtClean="0">
                <a:solidFill>
                  <a:srgbClr val="000000"/>
                </a:solidFill>
              </a:rPr>
              <a:t>flussi informativi </a:t>
            </a:r>
            <a:r>
              <a:rPr lang="it-IT" dirty="0" smtClean="0">
                <a:solidFill>
                  <a:srgbClr val="000000"/>
                </a:solidFill>
              </a:rPr>
              <a:t>possono essere </a:t>
            </a:r>
            <a:r>
              <a:rPr lang="it-IT" b="1" dirty="0" smtClean="0">
                <a:solidFill>
                  <a:srgbClr val="000000"/>
                </a:solidFill>
              </a:rPr>
              <a:t>organizzati</a:t>
            </a:r>
            <a:r>
              <a:rPr lang="it-IT" dirty="0" smtClean="0">
                <a:solidFill>
                  <a:srgbClr val="000000"/>
                </a:solidFill>
              </a:rPr>
              <a:t> affinché siano </a:t>
            </a:r>
            <a:r>
              <a:rPr lang="it-IT" b="1" dirty="0" smtClean="0">
                <a:solidFill>
                  <a:srgbClr val="000000"/>
                </a:solidFill>
              </a:rPr>
              <a:t>sostenibili</a:t>
            </a:r>
            <a:r>
              <a:rPr lang="it-IT" dirty="0" smtClean="0">
                <a:solidFill>
                  <a:srgbClr val="000000"/>
                </a:solidFill>
              </a:rPr>
              <a:t> nel tempo</a:t>
            </a:r>
          </a:p>
          <a:p>
            <a:pPr marL="0" lvl="0" indent="0" algn="just">
              <a:buNone/>
            </a:pPr>
            <a:endParaRPr lang="it-IT" dirty="0" smtClean="0">
              <a:solidFill>
                <a:srgbClr val="000000"/>
              </a:solidFill>
              <a:latin typeface="+mn-lt"/>
            </a:endParaRPr>
          </a:p>
          <a:p>
            <a:pPr algn="just"/>
            <a:endParaRPr lang="it-IT" dirty="0" smtClean="0">
              <a:latin typeface="+mn-lt"/>
            </a:endParaRPr>
          </a:p>
          <a:p>
            <a:pPr marL="0" indent="0" algn="ctr">
              <a:buNone/>
            </a:pPr>
            <a:endParaRPr lang="it-IT" dirty="0" smtClean="0">
              <a:latin typeface="+mn-lt"/>
            </a:endParaRPr>
          </a:p>
          <a:p>
            <a:pPr marL="0" indent="0" algn="just">
              <a:buNone/>
            </a:pPr>
            <a:endParaRPr lang="it-IT" dirty="0"/>
          </a:p>
          <a:p>
            <a:pPr marL="0" lvl="0" indent="0" algn="just">
              <a:buNone/>
            </a:pPr>
            <a:endParaRPr lang="it-IT" dirty="0">
              <a:solidFill>
                <a:srgbClr val="000000"/>
              </a:solidFill>
              <a:latin typeface="Calibri"/>
            </a:endParaRP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4114902" y="5913336"/>
            <a:ext cx="900000" cy="540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0044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cs typeface="Calibri" pitchFamily="34" charset="0"/>
              </a:rPr>
              <a:t>2. OBIETTIVO DEL LAVORO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3200" dirty="0" smtClean="0"/>
              <a:t>Riflettere </a:t>
            </a:r>
            <a:r>
              <a:rPr lang="it-IT" sz="3200" dirty="0"/>
              <a:t>sulle </a:t>
            </a:r>
            <a:r>
              <a:rPr lang="it-IT" sz="3200" b="1" dirty="0"/>
              <a:t>condizioni preliminari </a:t>
            </a:r>
            <a:r>
              <a:rPr lang="it-IT" sz="3200" dirty="0"/>
              <a:t>e </a:t>
            </a:r>
            <a:r>
              <a:rPr lang="it-IT" sz="3200" b="1" dirty="0"/>
              <a:t>necessarie</a:t>
            </a:r>
            <a:r>
              <a:rPr lang="it-IT" sz="3200" dirty="0"/>
              <a:t> che devono verificarsi affinché l’insieme delle relazioni organizzate in essere tra diversi agenti che operano su di un territorio possano iniziare a connotarsi come una </a:t>
            </a:r>
            <a:r>
              <a:rPr lang="it-IT" sz="3200" b="1" dirty="0" smtClean="0">
                <a:solidFill>
                  <a:srgbClr val="FF0000"/>
                </a:solidFill>
              </a:rPr>
              <a:t>rete</a:t>
            </a:r>
            <a:r>
              <a:rPr lang="it-IT" sz="3200" dirty="0"/>
              <a:t>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97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3. CONSIDERAZIONI EPISTEMOLOGICHE PRELIMINARI [1]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it-IT" sz="2400" dirty="0"/>
              <a:t>SE: </a:t>
            </a:r>
          </a:p>
          <a:p>
            <a:pPr marL="457200" indent="-457200" algn="just">
              <a:buAutoNum type="arabicPeriod"/>
            </a:pPr>
            <a:r>
              <a:rPr lang="it-IT" sz="2400" i="1" dirty="0"/>
              <a:t>“[l]a </a:t>
            </a:r>
            <a:r>
              <a:rPr lang="it-IT" sz="2400" b="1" i="1" dirty="0"/>
              <a:t>relazione di rete </a:t>
            </a:r>
            <a:r>
              <a:rPr lang="it-IT" sz="2400" i="1" dirty="0"/>
              <a:t>[...] è una relazione di interdipendenza </a:t>
            </a:r>
            <a:r>
              <a:rPr lang="it-IT" sz="2400" i="1" dirty="0" err="1"/>
              <a:t>autoorganizzata</a:t>
            </a:r>
            <a:r>
              <a:rPr lang="it-IT" sz="2400" i="1" dirty="0"/>
              <a:t>, che lega dialogicamente le persone, le imprese e i </a:t>
            </a:r>
            <a:r>
              <a:rPr lang="it-IT" sz="2400" b="1" i="1" dirty="0"/>
              <a:t>territori</a:t>
            </a:r>
            <a:r>
              <a:rPr lang="it-IT" sz="2400" i="1" dirty="0"/>
              <a:t> coinvolti” </a:t>
            </a:r>
            <a:r>
              <a:rPr lang="it-IT" sz="2400" dirty="0"/>
              <a:t>(Rullani, 2008, p.71)</a:t>
            </a:r>
          </a:p>
          <a:p>
            <a:pPr marL="457200" indent="-457200" algn="just">
              <a:buAutoNum type="arabicPeriod"/>
            </a:pPr>
            <a:endParaRPr lang="it-IT" sz="2400" dirty="0"/>
          </a:p>
          <a:p>
            <a:pPr marL="457200" indent="-457200" algn="just">
              <a:buAutoNum type="arabicPeriod"/>
            </a:pPr>
            <a:r>
              <a:rPr lang="it-IT" sz="2400" i="1" dirty="0"/>
              <a:t>“La quantità di </a:t>
            </a:r>
            <a:r>
              <a:rPr lang="it-IT" sz="2400" b="1" i="1" dirty="0"/>
              <a:t>informazione</a:t>
            </a:r>
            <a:r>
              <a:rPr lang="it-IT" sz="2400" i="1" dirty="0"/>
              <a:t> in un </a:t>
            </a:r>
            <a:r>
              <a:rPr lang="it-IT" sz="2400" b="1" i="1" dirty="0"/>
              <a:t>sistema</a:t>
            </a:r>
            <a:r>
              <a:rPr lang="it-IT" sz="2400" i="1" dirty="0"/>
              <a:t> è una misura del suo grado di organizzazione” </a:t>
            </a:r>
            <a:r>
              <a:rPr lang="it-IT" sz="2400" dirty="0"/>
              <a:t>(</a:t>
            </a:r>
            <a:r>
              <a:rPr lang="it-IT" sz="2400" dirty="0" err="1"/>
              <a:t>Wiener</a:t>
            </a:r>
            <a:r>
              <a:rPr lang="it-IT" sz="2400" dirty="0"/>
              <a:t>, 1948, p.11)</a:t>
            </a:r>
          </a:p>
          <a:p>
            <a:pPr marL="0" indent="0" algn="ctr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dirty="0"/>
              <a:t>ALLORA…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754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3. CONSIDERAZIONI </a:t>
            </a:r>
            <a:r>
              <a:rPr lang="it-IT" dirty="0"/>
              <a:t>EPISTEMOLOGICHE </a:t>
            </a:r>
            <a:r>
              <a:rPr lang="it-IT" dirty="0" smtClean="0"/>
              <a:t>PRELIMINARI [2]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sz="2800" dirty="0" smtClean="0"/>
          </a:p>
          <a:p>
            <a:pPr marL="0" indent="0" algn="just">
              <a:buNone/>
            </a:pPr>
            <a:r>
              <a:rPr lang="it-IT" sz="2800" dirty="0" smtClean="0"/>
              <a:t>Quanto </a:t>
            </a:r>
            <a:r>
              <a:rPr lang="it-IT" sz="2800" dirty="0"/>
              <a:t>più saremo in grado di </a:t>
            </a:r>
            <a:r>
              <a:rPr lang="it-IT" sz="2800" b="1" dirty="0"/>
              <a:t>definire</a:t>
            </a:r>
            <a:r>
              <a:rPr lang="it-IT" sz="2800" dirty="0"/>
              <a:t>, </a:t>
            </a:r>
            <a:r>
              <a:rPr lang="it-IT" sz="2800" b="1" dirty="0"/>
              <a:t>modellare</a:t>
            </a:r>
            <a:r>
              <a:rPr lang="it-IT" sz="2800" dirty="0"/>
              <a:t>, </a:t>
            </a:r>
            <a:r>
              <a:rPr lang="it-IT" sz="2800" b="1" dirty="0"/>
              <a:t>progettare</a:t>
            </a:r>
            <a:r>
              <a:rPr lang="it-IT" sz="2800" dirty="0"/>
              <a:t>, </a:t>
            </a:r>
            <a:r>
              <a:rPr lang="it-IT" sz="2800" b="1" dirty="0"/>
              <a:t>caratterizzare</a:t>
            </a:r>
            <a:r>
              <a:rPr lang="it-IT" sz="2800" dirty="0"/>
              <a:t> e </a:t>
            </a:r>
            <a:r>
              <a:rPr lang="it-IT" sz="2800" b="1" dirty="0"/>
              <a:t>governare</a:t>
            </a:r>
            <a:r>
              <a:rPr lang="it-IT" sz="2800" dirty="0"/>
              <a:t> una </a:t>
            </a:r>
            <a:r>
              <a:rPr lang="it-IT" sz="2800" b="1" dirty="0"/>
              <a:t>rete</a:t>
            </a:r>
            <a:r>
              <a:rPr lang="it-IT" sz="2800" dirty="0"/>
              <a:t> [di informazioni] (Albert e </a:t>
            </a:r>
            <a:r>
              <a:rPr lang="it-IT" sz="2800" dirty="0" err="1"/>
              <a:t>Barabàsi</a:t>
            </a:r>
            <a:r>
              <a:rPr lang="it-IT" sz="2800" dirty="0"/>
              <a:t>, </a:t>
            </a:r>
            <a:r>
              <a:rPr lang="it-IT" sz="2800" dirty="0" smtClean="0"/>
              <a:t>2002, </a:t>
            </a:r>
            <a:r>
              <a:rPr lang="it-IT" sz="2800" dirty="0"/>
              <a:t>Vega-Redondo, 2007) - generate in/da un sistema complesso di relazioni organizzate (es. territorio) - tanto più </a:t>
            </a:r>
            <a:r>
              <a:rPr lang="it-IT" sz="2800" dirty="0" smtClean="0"/>
              <a:t>potremo </a:t>
            </a:r>
            <a:r>
              <a:rPr lang="it-IT" sz="2800" dirty="0"/>
              <a:t>costruire </a:t>
            </a:r>
            <a:r>
              <a:rPr lang="it-IT" sz="2800" b="1" dirty="0">
                <a:solidFill>
                  <a:srgbClr val="FF0000"/>
                </a:solidFill>
              </a:rPr>
              <a:t>sistemi informativi statistici </a:t>
            </a:r>
            <a:r>
              <a:rPr lang="it-IT" sz="2800" dirty="0"/>
              <a:t>quanto più </a:t>
            </a:r>
            <a:r>
              <a:rPr lang="it-IT" sz="2800" b="1" dirty="0">
                <a:solidFill>
                  <a:srgbClr val="FF0000"/>
                </a:solidFill>
              </a:rPr>
              <a:t>omologhi</a:t>
            </a:r>
            <a:r>
              <a:rPr lang="it-IT" sz="2800" dirty="0"/>
              <a:t> possibili alla realtà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651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3.1. DOMANDA DI RICERCA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it-IT" sz="2400" dirty="0" smtClean="0"/>
          </a:p>
          <a:p>
            <a:pPr marL="0" indent="0" algn="just">
              <a:buNone/>
            </a:pPr>
            <a:r>
              <a:rPr lang="it-IT" sz="3200" dirty="0"/>
              <a:t>C</a:t>
            </a:r>
            <a:r>
              <a:rPr lang="it-IT" sz="3200" dirty="0" smtClean="0"/>
              <a:t>ome </a:t>
            </a:r>
            <a:r>
              <a:rPr lang="it-IT" sz="3200" dirty="0"/>
              <a:t>riusciamo il più possibile ad avvicinarci </a:t>
            </a:r>
            <a:r>
              <a:rPr lang="it-IT" sz="3200" dirty="0" smtClean="0"/>
              <a:t>a </a:t>
            </a:r>
            <a:r>
              <a:rPr lang="it-IT" sz="3200" b="1" dirty="0" smtClean="0">
                <a:solidFill>
                  <a:srgbClr val="FF0000"/>
                </a:solidFill>
              </a:rPr>
              <a:t>costruire</a:t>
            </a:r>
            <a:r>
              <a:rPr lang="it-IT" sz="3200" dirty="0" smtClean="0"/>
              <a:t> </a:t>
            </a:r>
            <a:r>
              <a:rPr lang="it-IT" sz="3200" dirty="0"/>
              <a:t>un </a:t>
            </a:r>
            <a:r>
              <a:rPr lang="it-IT" sz="3200" b="1" dirty="0">
                <a:solidFill>
                  <a:srgbClr val="FF0000"/>
                </a:solidFill>
              </a:rPr>
              <a:t>sistema </a:t>
            </a:r>
            <a:r>
              <a:rPr lang="it-IT" sz="3200" b="1" dirty="0" smtClean="0">
                <a:solidFill>
                  <a:srgbClr val="FF0000"/>
                </a:solidFill>
              </a:rPr>
              <a:t>informativo statistico</a:t>
            </a:r>
            <a:r>
              <a:rPr lang="it-IT" sz="3200" b="1" dirty="0" smtClean="0"/>
              <a:t> </a:t>
            </a:r>
            <a:r>
              <a:rPr lang="it-IT" sz="3200" dirty="0"/>
              <a:t>che sia </a:t>
            </a:r>
            <a:r>
              <a:rPr lang="it-IT" sz="3200" b="1" dirty="0">
                <a:solidFill>
                  <a:srgbClr val="FF0000"/>
                </a:solidFill>
              </a:rPr>
              <a:t>omologo</a:t>
            </a:r>
            <a:r>
              <a:rPr lang="it-IT" sz="3200" dirty="0"/>
              <a:t> alla </a:t>
            </a:r>
            <a:r>
              <a:rPr lang="it-IT" sz="3200" b="1" dirty="0"/>
              <a:t>dimensione di rete </a:t>
            </a:r>
            <a:r>
              <a:rPr lang="it-IT" sz="3200" dirty="0"/>
              <a:t>del </a:t>
            </a:r>
            <a:r>
              <a:rPr lang="it-IT" sz="3200" b="1" dirty="0" smtClean="0">
                <a:solidFill>
                  <a:srgbClr val="FF0000"/>
                </a:solidFill>
              </a:rPr>
              <a:t>territorio</a:t>
            </a:r>
            <a:r>
              <a:rPr lang="it-IT" sz="3200" dirty="0" smtClean="0"/>
              <a:t> e che </a:t>
            </a:r>
            <a:r>
              <a:rPr lang="it-IT" sz="3200" dirty="0"/>
              <a:t>sia al tempo stesso in grado di “collaborare” dialogicamente con dimensioni informative più ampie?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8005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</a:t>
            </a:r>
            <a:r>
              <a:rPr lang="it-IT" dirty="0" smtClean="0"/>
              <a:t>. IL FRAMEWORK TEORICO DI RIFERIMENTO [1]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b="1" dirty="0" smtClean="0"/>
              <a:t>INTER – PLURI – MULTI DISCIPLINARE</a:t>
            </a:r>
          </a:p>
          <a:p>
            <a:pPr marL="0" indent="0" algn="just">
              <a:buNone/>
            </a:pPr>
            <a:endParaRPr lang="it-IT" dirty="0"/>
          </a:p>
          <a:p>
            <a:pPr algn="just">
              <a:buFont typeface="Wingdings" pitchFamily="2" charset="2"/>
              <a:buChar char="§"/>
            </a:pPr>
            <a:r>
              <a:rPr lang="it-IT" sz="2000" dirty="0" err="1" smtClean="0"/>
              <a:t>Complex</a:t>
            </a:r>
            <a:r>
              <a:rPr lang="it-IT" sz="2000" dirty="0" smtClean="0"/>
              <a:t> Networks </a:t>
            </a:r>
            <a:r>
              <a:rPr lang="it-IT" sz="2000" dirty="0" err="1" smtClean="0"/>
              <a:t>Mechanics</a:t>
            </a:r>
            <a:r>
              <a:rPr lang="it-IT" sz="2000" dirty="0" smtClean="0"/>
              <a:t> (tra gli altri, </a:t>
            </a:r>
            <a:r>
              <a:rPr lang="it-IT" sz="2000" dirty="0" err="1" smtClean="0"/>
              <a:t>Barabasi</a:t>
            </a:r>
            <a:r>
              <a:rPr lang="it-IT" sz="2000" dirty="0" smtClean="0"/>
              <a:t>, 2002, 2012, </a:t>
            </a:r>
            <a:r>
              <a:rPr lang="it-IT" sz="2000" dirty="0" err="1" smtClean="0"/>
              <a:t>Liu</a:t>
            </a:r>
            <a:r>
              <a:rPr lang="it-IT" sz="2000" dirty="0" smtClean="0"/>
              <a:t>, </a:t>
            </a:r>
            <a:r>
              <a:rPr lang="it-IT" sz="2000" dirty="0" err="1" smtClean="0"/>
              <a:t>Slotine</a:t>
            </a:r>
            <a:r>
              <a:rPr lang="it-IT" sz="2000" dirty="0" smtClean="0"/>
              <a:t> e </a:t>
            </a:r>
            <a:r>
              <a:rPr lang="it-IT" sz="2000" dirty="0" err="1" smtClean="0"/>
              <a:t>Barabasi</a:t>
            </a:r>
            <a:r>
              <a:rPr lang="it-IT" sz="2000" dirty="0" smtClean="0"/>
              <a:t>, 2011, </a:t>
            </a:r>
            <a:r>
              <a:rPr lang="it-IT" sz="2000" dirty="0"/>
              <a:t>White, </a:t>
            </a:r>
            <a:r>
              <a:rPr lang="it-IT" sz="2000" dirty="0" smtClean="0"/>
              <a:t>2002, </a:t>
            </a:r>
            <a:r>
              <a:rPr lang="it-IT" sz="2000" dirty="0" err="1"/>
              <a:t>Wing</a:t>
            </a:r>
            <a:r>
              <a:rPr lang="it-IT" sz="2000" dirty="0"/>
              <a:t>, 2010</a:t>
            </a:r>
            <a:r>
              <a:rPr lang="it-IT" sz="2000" dirty="0" smtClean="0"/>
              <a:t>)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000" dirty="0" err="1" smtClean="0"/>
              <a:t>Complex</a:t>
            </a:r>
            <a:r>
              <a:rPr lang="it-IT" sz="2000" dirty="0" smtClean="0"/>
              <a:t> Social Networks (Vega-Redondo, 2007)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000" dirty="0" smtClean="0"/>
              <a:t>Studi sulla complessità nella prospettiva della filosofia della scienza (tra gli altri, </a:t>
            </a:r>
            <a:r>
              <a:rPr lang="it-IT" sz="2000" dirty="0"/>
              <a:t>Bocchi e Ceruti, </a:t>
            </a:r>
            <a:r>
              <a:rPr lang="it-IT" sz="2000" dirty="0" smtClean="0"/>
              <a:t>1985)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000" dirty="0" smtClean="0"/>
              <a:t>Studi sulla capacità </a:t>
            </a:r>
            <a:r>
              <a:rPr lang="it-IT" sz="2000" dirty="0"/>
              <a:t>di creare strutture </a:t>
            </a:r>
            <a:r>
              <a:rPr lang="it-IT" sz="2000" dirty="0" smtClean="0"/>
              <a:t>inter-</a:t>
            </a:r>
            <a:r>
              <a:rPr lang="it-IT" sz="2000" dirty="0" err="1" smtClean="0"/>
              <a:t>organizzazionali</a:t>
            </a:r>
            <a:r>
              <a:rPr lang="it-IT" sz="2000" dirty="0" smtClean="0"/>
              <a:t> (</a:t>
            </a:r>
            <a:r>
              <a:rPr lang="it-IT" sz="2000" dirty="0"/>
              <a:t>Powell </a:t>
            </a:r>
            <a:r>
              <a:rPr lang="it-IT" sz="2000" i="1" dirty="0"/>
              <a:t>et al.,</a:t>
            </a:r>
            <a:r>
              <a:rPr lang="it-IT" sz="2000" dirty="0"/>
              <a:t> </a:t>
            </a:r>
            <a:r>
              <a:rPr lang="it-IT" sz="2000" dirty="0" smtClean="0"/>
              <a:t>1990, </a:t>
            </a:r>
            <a:r>
              <a:rPr lang="it-IT" sz="2000" dirty="0" err="1" smtClean="0"/>
              <a:t>Grandoria</a:t>
            </a:r>
            <a:r>
              <a:rPr lang="it-IT" sz="2000" dirty="0" smtClean="0"/>
              <a:t> </a:t>
            </a:r>
            <a:r>
              <a:rPr lang="it-IT" sz="2000" dirty="0"/>
              <a:t>e Soda, </a:t>
            </a:r>
            <a:r>
              <a:rPr lang="it-IT" sz="2000" dirty="0" smtClean="0"/>
              <a:t>1995, et.al.)</a:t>
            </a:r>
          </a:p>
          <a:p>
            <a:pPr algn="just">
              <a:buFont typeface="Wingdings" pitchFamily="2" charset="2"/>
              <a:buChar char="§"/>
            </a:pPr>
            <a:r>
              <a:rPr lang="it-IT" sz="2000" dirty="0" smtClean="0"/>
              <a:t>Management della Pubblica Amministrazione (</a:t>
            </a:r>
            <a:r>
              <a:rPr lang="it-IT" sz="2000" dirty="0"/>
              <a:t>riforma, modernizzazione ed informatizzazione dei </a:t>
            </a:r>
            <a:r>
              <a:rPr lang="it-IT" sz="2000" dirty="0" smtClean="0"/>
              <a:t>servizi) (tra gli altri, </a:t>
            </a:r>
            <a:r>
              <a:rPr lang="it-IT" sz="2000" dirty="0" err="1"/>
              <a:t>Wiig</a:t>
            </a:r>
            <a:r>
              <a:rPr lang="it-IT" sz="2000" dirty="0"/>
              <a:t>, </a:t>
            </a:r>
            <a:r>
              <a:rPr lang="it-IT" sz="2000" dirty="0" smtClean="0"/>
              <a:t>2002)</a:t>
            </a:r>
          </a:p>
          <a:p>
            <a:pPr marL="0" indent="0" algn="just">
              <a:buNone/>
            </a:pPr>
            <a:endParaRPr lang="it-IT" dirty="0" smtClean="0"/>
          </a:p>
          <a:p>
            <a:pPr algn="just">
              <a:buFont typeface="Wingdings" pitchFamily="2" charset="2"/>
              <a:buChar char="§"/>
            </a:pP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95978-3FC3-4906-8D06-222B837BC421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527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detti&amp;Martelli_X Workshop_cMET05_Firenz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xmlns="" name="presentazioni disia barra blu lunga con numero bianco in alto a sinistra [modalità compatibilità]" id="{2D67684C-065D-4DBB-AC24-5F9AD7EBF8ED}" vid="{1C03B1B6-0ED4-45A8-98CC-C9EE663C4B44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Podetti&amp;Martelli_X Workshop_cMET05_Firenze</Template>
  <TotalTime>837</TotalTime>
  <Words>1650</Words>
  <Application>Microsoft Office PowerPoint</Application>
  <PresentationFormat>Presentazione su schermo (4:3)</PresentationFormat>
  <Paragraphs>160</Paragraphs>
  <Slides>18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18</vt:i4>
      </vt:variant>
    </vt:vector>
  </HeadingPairs>
  <TitlesOfParts>
    <vt:vector size="19" baseType="lpstr">
      <vt:lpstr>Podetti&amp;Martelli_X Workshop_cMET05_Firenze</vt:lpstr>
      <vt:lpstr>  Reti informative evolutive sostenibili e complesse  per lo sviluppo locale del territorio:  un approccio semantico alla costituzione di  sistemi informativi statistici basati su fonti amministrative  Il caso dei SUAP toscani </vt:lpstr>
      <vt:lpstr>INDICE SINTETICO DELLA PRESENTAZIONE</vt:lpstr>
      <vt:lpstr>1. IL RESEARCH PUZZLE [1]</vt:lpstr>
      <vt:lpstr>1. IL RESEARCH PUZZLE [2]</vt:lpstr>
      <vt:lpstr>2. OBIETTIVO DEL LAVORO</vt:lpstr>
      <vt:lpstr> 3. CONSIDERAZIONI EPISTEMOLOGICHE PRELIMINARI [1]</vt:lpstr>
      <vt:lpstr> 3. CONSIDERAZIONI EPISTEMOLOGICHE PRELIMINARI [2]</vt:lpstr>
      <vt:lpstr>3.1. DOMANDA DI RICERCA</vt:lpstr>
      <vt:lpstr>4. IL FRAMEWORK TEORICO DI RIFERIMENTO [1]</vt:lpstr>
      <vt:lpstr>4. IL FRAMEWORK TEORICO DI RIFERIMENTO [2]</vt:lpstr>
      <vt:lpstr>5. METODOLOGIA [1]</vt:lpstr>
      <vt:lpstr>5. METODOLOGIA [2]</vt:lpstr>
      <vt:lpstr>6. APPLICAZIONE AL CASO DEI SUAP TOSCANI [1]</vt:lpstr>
      <vt:lpstr>6. APPLICAZIONE AL CASO DEI SUAP TOSCANI [2]</vt:lpstr>
      <vt:lpstr> 7. POTENZIALI IMPLICAZIONI DI POLICY PER LO SVILUPPO LOCALE DEL TERRITORIO [1] </vt:lpstr>
      <vt:lpstr>7. POTENZIALI IMPLICAZIONI DI POLICY PER LO SVILUPPO LOCALE DEL TERRITORIO [2]</vt:lpstr>
      <vt:lpstr>GRAZIE PER L’ATTENZIONE!</vt:lpstr>
      <vt:lpstr>8. ALCUNI RIFERIMENTI BIBLIOGRAFICI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Reti informative evolutive sostenibili e complesse  per lo sviluppo locale del territorio  Un approccio semantico alla costituzione di  sistemi informativi statistici basati su fonti amministrative</dc:title>
  <dc:creator>Silvia</dc:creator>
  <cp:lastModifiedBy>Silvia</cp:lastModifiedBy>
  <cp:revision>120</cp:revision>
  <dcterms:created xsi:type="dcterms:W3CDTF">2013-07-17T14:00:33Z</dcterms:created>
  <dcterms:modified xsi:type="dcterms:W3CDTF">2013-10-08T13:20:45Z</dcterms:modified>
</cp:coreProperties>
</file>